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5"/>
  </p:notesMasterIdLst>
  <p:handoutMasterIdLst>
    <p:handoutMasterId r:id="rId26"/>
  </p:handoutMasterIdLst>
  <p:sldIdLst>
    <p:sldId id="256" r:id="rId2"/>
    <p:sldId id="307" r:id="rId3"/>
    <p:sldId id="311" r:id="rId4"/>
    <p:sldId id="281" r:id="rId5"/>
    <p:sldId id="316" r:id="rId6"/>
    <p:sldId id="305" r:id="rId7"/>
    <p:sldId id="303" r:id="rId8"/>
    <p:sldId id="323" r:id="rId9"/>
    <p:sldId id="322" r:id="rId10"/>
    <p:sldId id="314" r:id="rId11"/>
    <p:sldId id="324" r:id="rId12"/>
    <p:sldId id="325" r:id="rId13"/>
    <p:sldId id="326" r:id="rId14"/>
    <p:sldId id="327" r:id="rId15"/>
    <p:sldId id="330" r:id="rId16"/>
    <p:sldId id="329" r:id="rId17"/>
    <p:sldId id="328" r:id="rId18"/>
    <p:sldId id="308" r:id="rId19"/>
    <p:sldId id="331" r:id="rId20"/>
    <p:sldId id="320" r:id="rId21"/>
    <p:sldId id="321" r:id="rId22"/>
    <p:sldId id="312" r:id="rId23"/>
    <p:sldId id="315" r:id="rId24"/>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86041" autoAdjust="0"/>
  </p:normalViewPr>
  <p:slideViewPr>
    <p:cSldViewPr>
      <p:cViewPr varScale="1">
        <p:scale>
          <a:sx n="86" d="100"/>
          <a:sy n="86" d="100"/>
        </p:scale>
        <p:origin x="-1632" y="-112"/>
      </p:cViewPr>
      <p:guideLst>
        <p:guide orient="horz" pos="2160"/>
        <p:guide pos="2880"/>
      </p:guideLst>
    </p:cSldViewPr>
  </p:slideViewPr>
  <p:notesTextViewPr>
    <p:cViewPr>
      <p:scale>
        <a:sx n="1" d="1"/>
        <a:sy n="1" d="1"/>
      </p:scale>
      <p:origin x="0" y="0"/>
    </p:cViewPr>
  </p:notesTextViewPr>
  <p:sorterViewPr>
    <p:cViewPr>
      <p:scale>
        <a:sx n="72" d="100"/>
        <a:sy n="72" d="100"/>
      </p:scale>
      <p:origin x="0" y="0"/>
    </p:cViewPr>
  </p:sorterViewPr>
  <p:notesViewPr>
    <p:cSldViewPr>
      <p:cViewPr varScale="1">
        <p:scale>
          <a:sx n="67" d="100"/>
          <a:sy n="67" d="100"/>
        </p:scale>
        <p:origin x="-276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titan\uccps$\CIRCLE%20shared%20drive\4%20-%20Elections\Presidential\2012%20General%20Election\Exit%20poll%20analysis%20files%202012\Gender%20and%20race\election%20crosstabs%20graph%20gender%20ra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kiesa01:Documents:AACU_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kiesa01:Documents:AACU_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a:t>Youth Party Identification </a:t>
            </a:r>
            <a:r>
              <a:rPr lang="en-US" sz="1600" dirty="0" smtClean="0"/>
              <a:t>Among Young Voters </a:t>
            </a:r>
          </a:p>
          <a:p>
            <a:pPr>
              <a:defRPr sz="1600"/>
            </a:pPr>
            <a:r>
              <a:rPr lang="en-US" sz="1600" dirty="0" smtClean="0"/>
              <a:t>in 2012 by </a:t>
            </a:r>
            <a:r>
              <a:rPr lang="en-US" sz="1600" dirty="0"/>
              <a:t>Race and Gender</a:t>
            </a:r>
          </a:p>
        </c:rich>
      </c:tx>
      <c:layout>
        <c:manualLayout>
          <c:xMode val="edge"/>
          <c:yMode val="edge"/>
          <c:x val="0.227247340050236"/>
          <c:y val="0.0163934426229508"/>
        </c:manualLayout>
      </c:layout>
      <c:overlay val="0"/>
    </c:title>
    <c:autoTitleDeleted val="0"/>
    <c:plotArea>
      <c:layout/>
      <c:barChart>
        <c:barDir val="bar"/>
        <c:grouping val="percentStacked"/>
        <c:varyColors val="0"/>
        <c:ser>
          <c:idx val="0"/>
          <c:order val="0"/>
          <c:tx>
            <c:strRef>
              <c:f>Sheet1!$B$192</c:f>
              <c:strCache>
                <c:ptCount val="1"/>
                <c:pt idx="0">
                  <c:v>Democrat</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Sheet1!$E$191:$J$191</c:f>
              <c:strCache>
                <c:ptCount val="6"/>
                <c:pt idx="0">
                  <c:v>18-29 White Males</c:v>
                </c:pt>
                <c:pt idx="1">
                  <c:v>18-29 Black Male</c:v>
                </c:pt>
                <c:pt idx="2">
                  <c:v>18-29 Hispanic Male</c:v>
                </c:pt>
                <c:pt idx="3">
                  <c:v>18-29 White Females</c:v>
                </c:pt>
                <c:pt idx="4">
                  <c:v>18-29 Black Females</c:v>
                </c:pt>
                <c:pt idx="5">
                  <c:v>18-29 Hispanic Females</c:v>
                </c:pt>
              </c:strCache>
            </c:strRef>
          </c:cat>
          <c:val>
            <c:numRef>
              <c:f>Sheet1!$E$192:$J$192</c:f>
              <c:numCache>
                <c:formatCode>0%</c:formatCode>
                <c:ptCount val="6"/>
                <c:pt idx="0">
                  <c:v>0.27</c:v>
                </c:pt>
                <c:pt idx="1">
                  <c:v>0.58</c:v>
                </c:pt>
                <c:pt idx="2">
                  <c:v>0.42</c:v>
                </c:pt>
                <c:pt idx="3">
                  <c:v>0.33</c:v>
                </c:pt>
                <c:pt idx="4">
                  <c:v>0.82</c:v>
                </c:pt>
                <c:pt idx="5">
                  <c:v>0.65</c:v>
                </c:pt>
              </c:numCache>
            </c:numRef>
          </c:val>
        </c:ser>
        <c:ser>
          <c:idx val="1"/>
          <c:order val="1"/>
          <c:tx>
            <c:strRef>
              <c:f>Sheet1!$B$193</c:f>
              <c:strCache>
                <c:ptCount val="1"/>
                <c:pt idx="0">
                  <c:v>Republican</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Sheet1!$E$191:$J$191</c:f>
              <c:strCache>
                <c:ptCount val="6"/>
                <c:pt idx="0">
                  <c:v>18-29 White Males</c:v>
                </c:pt>
                <c:pt idx="1">
                  <c:v>18-29 Black Male</c:v>
                </c:pt>
                <c:pt idx="2">
                  <c:v>18-29 Hispanic Male</c:v>
                </c:pt>
                <c:pt idx="3">
                  <c:v>18-29 White Females</c:v>
                </c:pt>
                <c:pt idx="4">
                  <c:v>18-29 Black Females</c:v>
                </c:pt>
                <c:pt idx="5">
                  <c:v>18-29 Hispanic Females</c:v>
                </c:pt>
              </c:strCache>
            </c:strRef>
          </c:cat>
          <c:val>
            <c:numRef>
              <c:f>Sheet1!$E$193:$J$193</c:f>
              <c:numCache>
                <c:formatCode>0%</c:formatCode>
                <c:ptCount val="6"/>
                <c:pt idx="0">
                  <c:v>0.37</c:v>
                </c:pt>
                <c:pt idx="1">
                  <c:v>0.13</c:v>
                </c:pt>
                <c:pt idx="2">
                  <c:v>0.28</c:v>
                </c:pt>
                <c:pt idx="3">
                  <c:v>0.35</c:v>
                </c:pt>
                <c:pt idx="4">
                  <c:v>0.01</c:v>
                </c:pt>
                <c:pt idx="5">
                  <c:v>0.15</c:v>
                </c:pt>
              </c:numCache>
            </c:numRef>
          </c:val>
        </c:ser>
        <c:ser>
          <c:idx val="2"/>
          <c:order val="2"/>
          <c:tx>
            <c:strRef>
              <c:f>Sheet1!$B$194</c:f>
              <c:strCache>
                <c:ptCount val="1"/>
                <c:pt idx="0">
                  <c:v>Independent</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Sheet1!$E$191:$J$191</c:f>
              <c:strCache>
                <c:ptCount val="6"/>
                <c:pt idx="0">
                  <c:v>18-29 White Males</c:v>
                </c:pt>
                <c:pt idx="1">
                  <c:v>18-29 Black Male</c:v>
                </c:pt>
                <c:pt idx="2">
                  <c:v>18-29 Hispanic Male</c:v>
                </c:pt>
                <c:pt idx="3">
                  <c:v>18-29 White Females</c:v>
                </c:pt>
                <c:pt idx="4">
                  <c:v>18-29 Black Females</c:v>
                </c:pt>
                <c:pt idx="5">
                  <c:v>18-29 Hispanic Females</c:v>
                </c:pt>
              </c:strCache>
            </c:strRef>
          </c:cat>
          <c:val>
            <c:numRef>
              <c:f>Sheet1!$E$194:$J$194</c:f>
              <c:numCache>
                <c:formatCode>0%</c:formatCode>
                <c:ptCount val="6"/>
                <c:pt idx="0">
                  <c:v>0.28</c:v>
                </c:pt>
                <c:pt idx="1">
                  <c:v>0.15</c:v>
                </c:pt>
                <c:pt idx="2">
                  <c:v>0.24</c:v>
                </c:pt>
                <c:pt idx="3">
                  <c:v>0.27</c:v>
                </c:pt>
                <c:pt idx="4">
                  <c:v>0.1</c:v>
                </c:pt>
                <c:pt idx="5">
                  <c:v>0.17</c:v>
                </c:pt>
              </c:numCache>
            </c:numRef>
          </c:val>
        </c:ser>
        <c:ser>
          <c:idx val="3"/>
          <c:order val="3"/>
          <c:tx>
            <c:strRef>
              <c:f>Sheet1!$B$195</c:f>
              <c:strCache>
                <c:ptCount val="1"/>
                <c:pt idx="0">
                  <c:v>Something else</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Sheet1!$E$191:$J$191</c:f>
              <c:strCache>
                <c:ptCount val="6"/>
                <c:pt idx="0">
                  <c:v>18-29 White Males</c:v>
                </c:pt>
                <c:pt idx="1">
                  <c:v>18-29 Black Male</c:v>
                </c:pt>
                <c:pt idx="2">
                  <c:v>18-29 Hispanic Male</c:v>
                </c:pt>
                <c:pt idx="3">
                  <c:v>18-29 White Females</c:v>
                </c:pt>
                <c:pt idx="4">
                  <c:v>18-29 Black Females</c:v>
                </c:pt>
                <c:pt idx="5">
                  <c:v>18-29 Hispanic Females</c:v>
                </c:pt>
              </c:strCache>
            </c:strRef>
          </c:cat>
          <c:val>
            <c:numRef>
              <c:f>Sheet1!$E$195:$J$195</c:f>
              <c:numCache>
                <c:formatCode>0%</c:formatCode>
                <c:ptCount val="6"/>
                <c:pt idx="0">
                  <c:v>0.08</c:v>
                </c:pt>
                <c:pt idx="1">
                  <c:v>0.15</c:v>
                </c:pt>
                <c:pt idx="2">
                  <c:v>0.07</c:v>
                </c:pt>
                <c:pt idx="3">
                  <c:v>0.05</c:v>
                </c:pt>
                <c:pt idx="4">
                  <c:v>0.07</c:v>
                </c:pt>
                <c:pt idx="5">
                  <c:v>0.03</c:v>
                </c:pt>
              </c:numCache>
            </c:numRef>
          </c:val>
        </c:ser>
        <c:dLbls>
          <c:showLegendKey val="0"/>
          <c:showVal val="0"/>
          <c:showCatName val="0"/>
          <c:showSerName val="0"/>
          <c:showPercent val="0"/>
          <c:showBubbleSize val="0"/>
        </c:dLbls>
        <c:gapWidth val="150"/>
        <c:overlap val="100"/>
        <c:axId val="-2137802552"/>
        <c:axId val="-2137799480"/>
      </c:barChart>
      <c:catAx>
        <c:axId val="-2137802552"/>
        <c:scaling>
          <c:orientation val="minMax"/>
        </c:scaling>
        <c:delete val="0"/>
        <c:axPos val="l"/>
        <c:majorTickMark val="out"/>
        <c:minorTickMark val="none"/>
        <c:tickLblPos val="nextTo"/>
        <c:crossAx val="-2137799480"/>
        <c:crosses val="autoZero"/>
        <c:auto val="1"/>
        <c:lblAlgn val="ctr"/>
        <c:lblOffset val="100"/>
        <c:noMultiLvlLbl val="0"/>
      </c:catAx>
      <c:valAx>
        <c:axId val="-2137799480"/>
        <c:scaling>
          <c:orientation val="minMax"/>
        </c:scaling>
        <c:delete val="0"/>
        <c:axPos val="b"/>
        <c:majorGridlines/>
        <c:numFmt formatCode="0%" sourceLinked="1"/>
        <c:majorTickMark val="out"/>
        <c:minorTickMark val="none"/>
        <c:tickLblPos val="nextTo"/>
        <c:crossAx val="-2137802552"/>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Sheet1!$A$2</c:f>
              <c:strCache>
                <c:ptCount val="1"/>
                <c:pt idx="0">
                  <c:v>Some College</c:v>
                </c:pt>
              </c:strCache>
            </c:strRef>
          </c:tx>
          <c:explosion val="6"/>
          <c:dPt>
            <c:idx val="0"/>
            <c:bubble3D val="0"/>
            <c:spPr>
              <a:solidFill>
                <a:srgbClr val="00CCFF"/>
              </a:solidFill>
            </c:spPr>
          </c:dPt>
          <c:dPt>
            <c:idx val="1"/>
            <c:bubble3D val="0"/>
            <c:spPr>
              <a:solidFill>
                <a:srgbClr val="FF66FF"/>
              </a:solidFill>
            </c:spPr>
          </c:dPt>
          <c:dPt>
            <c:idx val="2"/>
            <c:bubble3D val="0"/>
            <c:spPr>
              <a:solidFill>
                <a:schemeClr val="bg1">
                  <a:lumMod val="85000"/>
                </a:schemeClr>
              </a:solidFill>
            </c:spPr>
          </c:dPt>
          <c:dPt>
            <c:idx val="3"/>
            <c:bubble3D val="0"/>
            <c:spPr>
              <a:solidFill>
                <a:srgbClr val="000000"/>
              </a:solidFill>
            </c:spPr>
          </c:dPt>
          <c:dPt>
            <c:idx val="4"/>
            <c:bubble3D val="0"/>
            <c:spPr>
              <a:solidFill>
                <a:srgbClr val="7F7F7F"/>
              </a:solidFill>
            </c:spPr>
          </c:dPt>
          <c:dPt>
            <c:idx val="5"/>
            <c:bubble3D val="0"/>
            <c:spPr>
              <a:solidFill>
                <a:srgbClr val="000090"/>
              </a:solidFill>
            </c:spPr>
          </c:dPt>
          <c:dLbls>
            <c:dLbl>
              <c:idx val="2"/>
              <c:layout>
                <c:manualLayout>
                  <c:x val="0.0116279069767442"/>
                  <c:y val="-8.73005787978518E-17"/>
                </c:manualLayout>
              </c:layout>
              <c:tx>
                <c:rich>
                  <a:bodyPr/>
                  <a:lstStyle/>
                  <a:p>
                    <a:r>
                      <a:rPr lang="en-US" dirty="0"/>
                      <a:t>Political </a:t>
                    </a:r>
                    <a:r>
                      <a:rPr lang="en-US" sz="1400" dirty="0"/>
                      <a:t>Specialists</a:t>
                    </a:r>
                    <a:r>
                      <a:rPr lang="en-US" dirty="0"/>
                      <a:t>
20%</a:t>
                    </a:r>
                  </a:p>
                </c:rich>
              </c:tx>
              <c:showLegendKey val="0"/>
              <c:showVal val="0"/>
              <c:showCatName val="1"/>
              <c:showSerName val="0"/>
              <c:showPercent val="1"/>
              <c:showBubbleSize val="0"/>
            </c:dLbl>
            <c:dLbl>
              <c:idx val="3"/>
              <c:layout>
                <c:manualLayout>
                  <c:x val="-0.142500445362882"/>
                  <c:y val="0.102380952380952"/>
                </c:manualLayout>
              </c:layout>
              <c:showLegendKey val="0"/>
              <c:showVal val="0"/>
              <c:showCatName val="1"/>
              <c:showSerName val="0"/>
              <c:showPercent val="1"/>
              <c:showBubbleSize val="0"/>
            </c:dLbl>
            <c:dLbl>
              <c:idx val="4"/>
              <c:layout>
                <c:manualLayout>
                  <c:x val="-0.13953488372093"/>
                  <c:y val="-0.1"/>
                </c:manualLayout>
              </c:layout>
              <c:showLegendKey val="0"/>
              <c:showVal val="0"/>
              <c:showCatName val="1"/>
              <c:showSerName val="0"/>
              <c:showPercent val="1"/>
              <c:showBubbleSize val="0"/>
            </c:dLbl>
            <c:dLbl>
              <c:idx val="5"/>
              <c:layout>
                <c:manualLayout>
                  <c:x val="-0.00465116279069767"/>
                  <c:y val="-0.00714285714285714"/>
                </c:manualLayout>
              </c:layout>
              <c:tx>
                <c:rich>
                  <a:bodyPr/>
                  <a:lstStyle/>
                  <a:p>
                    <a:r>
                      <a:rPr lang="en-US" dirty="0">
                        <a:solidFill>
                          <a:schemeClr val="bg1"/>
                        </a:solidFill>
                      </a:rPr>
                      <a:t>Donors
12%</a:t>
                    </a:r>
                  </a:p>
                </c:rich>
              </c:tx>
              <c:showLegendKey val="0"/>
              <c:showVal val="0"/>
              <c:showCatName val="1"/>
              <c:showSerName val="0"/>
              <c:showPercent val="1"/>
              <c:showBubbleSize val="0"/>
            </c:dLbl>
            <c:txPr>
              <a:bodyPr/>
              <a:lstStyle/>
              <a:p>
                <a:pPr>
                  <a:defRPr sz="1600" b="1" i="0" cap="small"/>
                </a:pPr>
                <a:endParaRPr lang="en-US"/>
              </a:p>
            </c:txPr>
            <c:showLegendKey val="0"/>
            <c:showVal val="0"/>
            <c:showCatName val="1"/>
            <c:showSerName val="0"/>
            <c:showPercent val="1"/>
            <c:showBubbleSize val="0"/>
            <c:showLeaderLines val="1"/>
          </c:dLbls>
          <c:cat>
            <c:strRef>
              <c:f>Sheet1!$B$1:$G$1</c:f>
              <c:strCache>
                <c:ptCount val="6"/>
                <c:pt idx="0">
                  <c:v>Civically Alienated</c:v>
                </c:pt>
                <c:pt idx="1">
                  <c:v>Broadly Engaged</c:v>
                </c:pt>
                <c:pt idx="2">
                  <c:v>Political Specialists</c:v>
                </c:pt>
                <c:pt idx="3">
                  <c:v>Under-mobilized</c:v>
                </c:pt>
                <c:pt idx="4">
                  <c:v>Talkers</c:v>
                </c:pt>
                <c:pt idx="5">
                  <c:v>Donors</c:v>
                </c:pt>
              </c:strCache>
            </c:strRef>
          </c:cat>
          <c:val>
            <c:numRef>
              <c:f>Sheet1!$B$2:$G$2</c:f>
              <c:numCache>
                <c:formatCode>0.00%</c:formatCode>
                <c:ptCount val="6"/>
                <c:pt idx="0">
                  <c:v>0.146</c:v>
                </c:pt>
                <c:pt idx="1">
                  <c:v>0.267</c:v>
                </c:pt>
                <c:pt idx="2">
                  <c:v>0.203</c:v>
                </c:pt>
                <c:pt idx="3">
                  <c:v>0.136</c:v>
                </c:pt>
                <c:pt idx="4">
                  <c:v>0.124</c:v>
                </c:pt>
                <c:pt idx="5">
                  <c:v>0.124</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87326895458822"/>
          <c:y val="0.219599024306744"/>
          <c:w val="0.625346209082355"/>
          <c:h val="0.67547586442999"/>
        </c:manualLayout>
      </c:layout>
      <c:doughnutChart>
        <c:varyColors val="1"/>
        <c:ser>
          <c:idx val="0"/>
          <c:order val="0"/>
          <c:tx>
            <c:strRef>
              <c:f>Sheet1!$A$6</c:f>
              <c:strCache>
                <c:ptCount val="1"/>
                <c:pt idx="0">
                  <c:v>No College</c:v>
                </c:pt>
              </c:strCache>
            </c:strRef>
          </c:tx>
          <c:explosion val="5"/>
          <c:dPt>
            <c:idx val="0"/>
            <c:bubble3D val="0"/>
            <c:explosion val="7"/>
            <c:spPr>
              <a:solidFill>
                <a:srgbClr val="00CCFF"/>
              </a:solidFill>
            </c:spPr>
          </c:dPt>
          <c:dPt>
            <c:idx val="1"/>
            <c:bubble3D val="0"/>
            <c:spPr>
              <a:solidFill>
                <a:srgbClr val="FF66FF"/>
              </a:solidFill>
            </c:spPr>
          </c:dPt>
          <c:dPt>
            <c:idx val="2"/>
            <c:bubble3D val="0"/>
            <c:spPr>
              <a:solidFill>
                <a:schemeClr val="bg1">
                  <a:lumMod val="75000"/>
                </a:schemeClr>
              </a:solidFill>
            </c:spPr>
          </c:dPt>
          <c:dPt>
            <c:idx val="3"/>
            <c:bubble3D val="0"/>
            <c:spPr>
              <a:solidFill>
                <a:schemeClr val="tx1"/>
              </a:solidFill>
            </c:spPr>
          </c:dPt>
          <c:dPt>
            <c:idx val="4"/>
            <c:bubble3D val="0"/>
            <c:spPr>
              <a:solidFill>
                <a:schemeClr val="tx1">
                  <a:lumMod val="50000"/>
                  <a:lumOff val="50000"/>
                </a:schemeClr>
              </a:solidFill>
            </c:spPr>
          </c:dPt>
          <c:dPt>
            <c:idx val="5"/>
            <c:bubble3D val="0"/>
            <c:spPr>
              <a:solidFill>
                <a:srgbClr val="000090"/>
              </a:solidFill>
            </c:spPr>
          </c:dPt>
          <c:dLbls>
            <c:dLbl>
              <c:idx val="0"/>
              <c:layout>
                <c:manualLayout>
                  <c:x val="0.116922915404805"/>
                  <c:y val="-0.125758201775844"/>
                </c:manualLayout>
              </c:layout>
              <c:tx>
                <c:rich>
                  <a:bodyPr/>
                  <a:lstStyle/>
                  <a:p>
                    <a:pPr>
                      <a:defRPr sz="1600" b="0" i="0" cap="small">
                        <a:solidFill>
                          <a:srgbClr val="800000"/>
                        </a:solidFill>
                      </a:defRPr>
                    </a:pPr>
                    <a:r>
                      <a:rPr lang="en-US" sz="1600" b="0" dirty="0"/>
                      <a:t>36%</a:t>
                    </a:r>
                    <a:endParaRPr lang="en-US" sz="3600" dirty="0"/>
                  </a:p>
                </c:rich>
              </c:tx>
              <c:spPr/>
              <c:showLegendKey val="0"/>
              <c:showVal val="0"/>
              <c:showCatName val="1"/>
              <c:showSerName val="0"/>
              <c:showPercent val="1"/>
              <c:showBubbleSize val="0"/>
            </c:dLbl>
            <c:dLbl>
              <c:idx val="1"/>
              <c:layout>
                <c:manualLayout>
                  <c:x val="0.080503144654088"/>
                  <c:y val="0.130434782608696"/>
                </c:manualLayout>
              </c:layout>
              <c:showLegendKey val="0"/>
              <c:showVal val="0"/>
              <c:showCatName val="1"/>
              <c:showSerName val="0"/>
              <c:showPercent val="1"/>
              <c:showBubbleSize val="0"/>
            </c:dLbl>
            <c:dLbl>
              <c:idx val="2"/>
              <c:layout>
                <c:manualLayout>
                  <c:x val="-0.0757548152634767"/>
                  <c:y val="0.0858445002025105"/>
                </c:manualLayout>
              </c:layout>
              <c:tx>
                <c:rich>
                  <a:bodyPr/>
                  <a:lstStyle/>
                  <a:p>
                    <a:r>
                      <a:rPr lang="en-US" sz="1600" b="0" dirty="0"/>
                      <a:t>Political Specialists
13%</a:t>
                    </a:r>
                    <a:endParaRPr lang="en-US" dirty="0"/>
                  </a:p>
                </c:rich>
              </c:tx>
              <c:showLegendKey val="0"/>
              <c:showVal val="0"/>
              <c:showCatName val="1"/>
              <c:showSerName val="0"/>
              <c:showPercent val="1"/>
              <c:showBubbleSize val="0"/>
            </c:dLbl>
            <c:dLbl>
              <c:idx val="3"/>
              <c:layout>
                <c:manualLayout>
                  <c:x val="-0.158425196850394"/>
                  <c:y val="0.0469915692356637"/>
                </c:manualLayout>
              </c:layout>
              <c:showLegendKey val="0"/>
              <c:showVal val="0"/>
              <c:showCatName val="1"/>
              <c:showSerName val="0"/>
              <c:showPercent val="1"/>
              <c:showBubbleSize val="0"/>
            </c:dLbl>
            <c:dLbl>
              <c:idx val="4"/>
              <c:layout>
                <c:manualLayout>
                  <c:x val="-0.139998326655449"/>
                  <c:y val="-0.062911993955301"/>
                </c:manualLayout>
              </c:layout>
              <c:showLegendKey val="0"/>
              <c:showVal val="0"/>
              <c:showCatName val="1"/>
              <c:showSerName val="0"/>
              <c:showPercent val="1"/>
              <c:showBubbleSize val="0"/>
            </c:dLbl>
            <c:dLbl>
              <c:idx val="5"/>
              <c:layout>
                <c:manualLayout>
                  <c:x val="-0.0556993185769134"/>
                  <c:y val="-0.122118030700708"/>
                </c:manualLayout>
              </c:layout>
              <c:tx>
                <c:rich>
                  <a:bodyPr/>
                  <a:lstStyle/>
                  <a:p>
                    <a:r>
                      <a:rPr lang="en-US" sz="1600" dirty="0" smtClean="0"/>
                      <a:t>Donors</a:t>
                    </a:r>
                    <a:r>
                      <a:rPr lang="en-US" sz="1600" dirty="0"/>
                      <a:t>
10%</a:t>
                    </a:r>
                    <a:endParaRPr lang="en-US" dirty="0"/>
                  </a:p>
                </c:rich>
              </c:tx>
              <c:showLegendKey val="0"/>
              <c:showVal val="0"/>
              <c:showCatName val="1"/>
              <c:showSerName val="0"/>
              <c:showPercent val="1"/>
              <c:showBubbleSize val="0"/>
            </c:dLbl>
            <c:txPr>
              <a:bodyPr/>
              <a:lstStyle/>
              <a:p>
                <a:pPr>
                  <a:defRPr sz="1600" b="0" i="0" cap="small"/>
                </a:pPr>
                <a:endParaRPr lang="en-US"/>
              </a:p>
            </c:txPr>
            <c:showLegendKey val="0"/>
            <c:showVal val="0"/>
            <c:showCatName val="1"/>
            <c:showSerName val="0"/>
            <c:showPercent val="1"/>
            <c:showBubbleSize val="0"/>
            <c:showLeaderLines val="1"/>
          </c:dLbls>
          <c:cat>
            <c:strRef>
              <c:f>Sheet1!$B$5:$G$5</c:f>
              <c:strCache>
                <c:ptCount val="6"/>
                <c:pt idx="0">
                  <c:v>Civically Alienated</c:v>
                </c:pt>
                <c:pt idx="1">
                  <c:v>Broadly Engaged</c:v>
                </c:pt>
                <c:pt idx="2">
                  <c:v>Political Specialists</c:v>
                </c:pt>
                <c:pt idx="3">
                  <c:v>Under-mobilized</c:v>
                </c:pt>
                <c:pt idx="4">
                  <c:v>Talkers</c:v>
                </c:pt>
                <c:pt idx="5">
                  <c:v>Donors</c:v>
                </c:pt>
              </c:strCache>
            </c:strRef>
          </c:cat>
          <c:val>
            <c:numRef>
              <c:f>Sheet1!$B$6:$G$6</c:f>
              <c:numCache>
                <c:formatCode>0.00%</c:formatCode>
                <c:ptCount val="6"/>
                <c:pt idx="0">
                  <c:v>0.357</c:v>
                </c:pt>
                <c:pt idx="1">
                  <c:v>0.135</c:v>
                </c:pt>
                <c:pt idx="2">
                  <c:v>0.136</c:v>
                </c:pt>
                <c:pt idx="3">
                  <c:v>0.137</c:v>
                </c:pt>
                <c:pt idx="4">
                  <c:v>0.138</c:v>
                </c:pt>
                <c:pt idx="5">
                  <c:v>0.097</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B7C0A-7DCC-824C-857C-956D0DD6F1F2}"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6F87A434-861C-B046-9846-60BE4DDA33DF}">
      <dgm:prSet/>
      <dgm:spPr>
        <a:solidFill>
          <a:schemeClr val="bg2"/>
        </a:solidFill>
      </dgm:spPr>
      <dgm:t>
        <a:bodyPr/>
        <a:lstStyle/>
        <a:p>
          <a:pPr algn="ctr" rtl="0"/>
          <a:r>
            <a:rPr lang="en-US" b="0" dirty="0" smtClean="0">
              <a:latin typeface="Arial"/>
              <a:cs typeface="Arial"/>
            </a:rPr>
            <a:t>Interactive and engaging activities, discussion, especially about issues that the youth identify with </a:t>
          </a:r>
          <a:endParaRPr lang="en-US" b="0" dirty="0">
            <a:latin typeface="Arial"/>
            <a:cs typeface="Arial"/>
          </a:endParaRPr>
        </a:p>
      </dgm:t>
    </dgm:pt>
    <dgm:pt modelId="{014C0D15-6749-3B4A-8B8C-823995F1805F}" type="parTrans" cxnId="{40221728-8596-5444-830B-7BFF91903682}">
      <dgm:prSet/>
      <dgm:spPr/>
      <dgm:t>
        <a:bodyPr/>
        <a:lstStyle/>
        <a:p>
          <a:endParaRPr lang="en-US"/>
        </a:p>
      </dgm:t>
    </dgm:pt>
    <dgm:pt modelId="{0131AE75-A8A3-AE41-AD7E-3AA1ED6E73EB}" type="sibTrans" cxnId="{40221728-8596-5444-830B-7BFF91903682}">
      <dgm:prSet/>
      <dgm:spPr/>
      <dgm:t>
        <a:bodyPr/>
        <a:lstStyle/>
        <a:p>
          <a:endParaRPr lang="en-US"/>
        </a:p>
      </dgm:t>
    </dgm:pt>
    <dgm:pt modelId="{71F69F1D-6503-7C41-937C-0414F5315D71}">
      <dgm:prSet/>
      <dgm:spPr>
        <a:solidFill>
          <a:schemeClr val="bg1">
            <a:lumMod val="50000"/>
          </a:schemeClr>
        </a:solidFill>
      </dgm:spPr>
      <dgm:t>
        <a:bodyPr/>
        <a:lstStyle/>
        <a:p>
          <a:pPr algn="ctr" rtl="0"/>
          <a:r>
            <a:rPr lang="en-US" b="0" dirty="0" smtClean="0">
              <a:latin typeface="Arial"/>
              <a:cs typeface="Arial"/>
            </a:rPr>
            <a:t>Learning and developing practical skills that will help transition into adulthood, as well as participate in civic life </a:t>
          </a:r>
          <a:endParaRPr lang="en-US" b="0" dirty="0">
            <a:latin typeface="Arial"/>
            <a:cs typeface="Arial"/>
          </a:endParaRPr>
        </a:p>
      </dgm:t>
    </dgm:pt>
    <dgm:pt modelId="{DAF29C02-5B59-B042-86B1-230643D5AA27}" type="parTrans" cxnId="{F2B38F65-17B1-C54D-B21D-B1F8A91F6250}">
      <dgm:prSet/>
      <dgm:spPr/>
      <dgm:t>
        <a:bodyPr/>
        <a:lstStyle/>
        <a:p>
          <a:endParaRPr lang="en-US"/>
        </a:p>
      </dgm:t>
    </dgm:pt>
    <dgm:pt modelId="{7AC27DAF-8EA1-4841-9DF0-6173D0FEF94D}" type="sibTrans" cxnId="{F2B38F65-17B1-C54D-B21D-B1F8A91F6250}">
      <dgm:prSet/>
      <dgm:spPr/>
      <dgm:t>
        <a:bodyPr/>
        <a:lstStyle/>
        <a:p>
          <a:endParaRPr lang="en-US"/>
        </a:p>
      </dgm:t>
    </dgm:pt>
    <dgm:pt modelId="{04BCC055-9269-A249-BD25-E4BC1BA651C2}">
      <dgm:prSet/>
      <dgm:spPr>
        <a:solidFill>
          <a:schemeClr val="tx1"/>
        </a:solidFill>
      </dgm:spPr>
      <dgm:t>
        <a:bodyPr/>
        <a:lstStyle/>
        <a:p>
          <a:pPr algn="ctr" rtl="0"/>
          <a:r>
            <a:rPr lang="en-US" b="0" dirty="0" smtClean="0">
              <a:latin typeface="Arial"/>
              <a:cs typeface="Arial"/>
            </a:rPr>
            <a:t>More opportunities to work with young people in their community </a:t>
          </a:r>
          <a:endParaRPr lang="en-US" b="0" dirty="0">
            <a:latin typeface="Arial"/>
            <a:cs typeface="Arial"/>
          </a:endParaRPr>
        </a:p>
      </dgm:t>
    </dgm:pt>
    <dgm:pt modelId="{AA347BAD-D212-3D40-A7EA-7FBCD8D6B157}" type="parTrans" cxnId="{D66EF347-108F-EB42-9482-D97D036B30BC}">
      <dgm:prSet/>
      <dgm:spPr/>
      <dgm:t>
        <a:bodyPr/>
        <a:lstStyle/>
        <a:p>
          <a:endParaRPr lang="en-US"/>
        </a:p>
      </dgm:t>
    </dgm:pt>
    <dgm:pt modelId="{FBE2D16B-4205-734E-A99C-465778986AF6}" type="sibTrans" cxnId="{D66EF347-108F-EB42-9482-D97D036B30BC}">
      <dgm:prSet/>
      <dgm:spPr/>
      <dgm:t>
        <a:bodyPr/>
        <a:lstStyle/>
        <a:p>
          <a:endParaRPr lang="en-US"/>
        </a:p>
      </dgm:t>
    </dgm:pt>
    <dgm:pt modelId="{55300D96-0213-994A-8296-FD6C860FC7F1}" type="pres">
      <dgm:prSet presAssocID="{223B7C0A-7DCC-824C-857C-956D0DD6F1F2}" presName="linear" presStyleCnt="0">
        <dgm:presLayoutVars>
          <dgm:animLvl val="lvl"/>
          <dgm:resizeHandles val="exact"/>
        </dgm:presLayoutVars>
      </dgm:prSet>
      <dgm:spPr/>
      <dgm:t>
        <a:bodyPr/>
        <a:lstStyle/>
        <a:p>
          <a:endParaRPr lang="en-US"/>
        </a:p>
      </dgm:t>
    </dgm:pt>
    <dgm:pt modelId="{DA4B348D-BCE6-F446-8804-9933676EA67E}" type="pres">
      <dgm:prSet presAssocID="{6F87A434-861C-B046-9846-60BE4DDA33DF}" presName="parentText" presStyleLbl="node1" presStyleIdx="0" presStyleCnt="3" custLinFactY="-5813" custLinFactNeighborY="-100000">
        <dgm:presLayoutVars>
          <dgm:chMax val="0"/>
          <dgm:bulletEnabled val="1"/>
        </dgm:presLayoutVars>
      </dgm:prSet>
      <dgm:spPr/>
      <dgm:t>
        <a:bodyPr/>
        <a:lstStyle/>
        <a:p>
          <a:endParaRPr lang="en-US"/>
        </a:p>
      </dgm:t>
    </dgm:pt>
    <dgm:pt modelId="{AC6CEB97-1C4F-CE40-A49A-B77CEA3ACEBF}" type="pres">
      <dgm:prSet presAssocID="{0131AE75-A8A3-AE41-AD7E-3AA1ED6E73EB}" presName="spacer" presStyleCnt="0"/>
      <dgm:spPr/>
    </dgm:pt>
    <dgm:pt modelId="{305B068F-CADA-8F42-9B05-5A4E061A7AD0}" type="pres">
      <dgm:prSet presAssocID="{71F69F1D-6503-7C41-937C-0414F5315D71}" presName="parentText" presStyleLbl="node1" presStyleIdx="1" presStyleCnt="3" custLinFactNeighborY="-63745">
        <dgm:presLayoutVars>
          <dgm:chMax val="0"/>
          <dgm:bulletEnabled val="1"/>
        </dgm:presLayoutVars>
      </dgm:prSet>
      <dgm:spPr/>
      <dgm:t>
        <a:bodyPr/>
        <a:lstStyle/>
        <a:p>
          <a:endParaRPr lang="en-US"/>
        </a:p>
      </dgm:t>
    </dgm:pt>
    <dgm:pt modelId="{E4C6EDA5-EB82-6948-9C31-6CFD1053A7A7}" type="pres">
      <dgm:prSet presAssocID="{7AC27DAF-8EA1-4841-9DF0-6173D0FEF94D}" presName="spacer" presStyleCnt="0"/>
      <dgm:spPr/>
    </dgm:pt>
    <dgm:pt modelId="{30CA2DAB-CE5A-8D43-88A5-4007CDCBCC19}" type="pres">
      <dgm:prSet presAssocID="{04BCC055-9269-A249-BD25-E4BC1BA651C2}" presName="parentText" presStyleLbl="node1" presStyleIdx="2" presStyleCnt="3">
        <dgm:presLayoutVars>
          <dgm:chMax val="0"/>
          <dgm:bulletEnabled val="1"/>
        </dgm:presLayoutVars>
      </dgm:prSet>
      <dgm:spPr/>
      <dgm:t>
        <a:bodyPr/>
        <a:lstStyle/>
        <a:p>
          <a:endParaRPr lang="en-US"/>
        </a:p>
      </dgm:t>
    </dgm:pt>
  </dgm:ptLst>
  <dgm:cxnLst>
    <dgm:cxn modelId="{432409F1-AAC2-46B5-B23A-C8AE3057E882}" type="presOf" srcId="{223B7C0A-7DCC-824C-857C-956D0DD6F1F2}" destId="{55300D96-0213-994A-8296-FD6C860FC7F1}" srcOrd="0" destOrd="0" presId="urn:microsoft.com/office/officeart/2005/8/layout/vList2"/>
    <dgm:cxn modelId="{F2B38F65-17B1-C54D-B21D-B1F8A91F6250}" srcId="{223B7C0A-7DCC-824C-857C-956D0DD6F1F2}" destId="{71F69F1D-6503-7C41-937C-0414F5315D71}" srcOrd="1" destOrd="0" parTransId="{DAF29C02-5B59-B042-86B1-230643D5AA27}" sibTransId="{7AC27DAF-8EA1-4841-9DF0-6173D0FEF94D}"/>
    <dgm:cxn modelId="{50C41E9E-8D52-4D83-9749-40DF42F38D39}" type="presOf" srcId="{6F87A434-861C-B046-9846-60BE4DDA33DF}" destId="{DA4B348D-BCE6-F446-8804-9933676EA67E}" srcOrd="0" destOrd="0" presId="urn:microsoft.com/office/officeart/2005/8/layout/vList2"/>
    <dgm:cxn modelId="{7C224ADC-EA54-4D12-8E46-E59115A1E87B}" type="presOf" srcId="{04BCC055-9269-A249-BD25-E4BC1BA651C2}" destId="{30CA2DAB-CE5A-8D43-88A5-4007CDCBCC19}" srcOrd="0" destOrd="0" presId="urn:microsoft.com/office/officeart/2005/8/layout/vList2"/>
    <dgm:cxn modelId="{40221728-8596-5444-830B-7BFF91903682}" srcId="{223B7C0A-7DCC-824C-857C-956D0DD6F1F2}" destId="{6F87A434-861C-B046-9846-60BE4DDA33DF}" srcOrd="0" destOrd="0" parTransId="{014C0D15-6749-3B4A-8B8C-823995F1805F}" sibTransId="{0131AE75-A8A3-AE41-AD7E-3AA1ED6E73EB}"/>
    <dgm:cxn modelId="{43A6C858-0AE5-4756-B9DB-EF0425B2BB62}" type="presOf" srcId="{71F69F1D-6503-7C41-937C-0414F5315D71}" destId="{305B068F-CADA-8F42-9B05-5A4E061A7AD0}" srcOrd="0" destOrd="0" presId="urn:microsoft.com/office/officeart/2005/8/layout/vList2"/>
    <dgm:cxn modelId="{D66EF347-108F-EB42-9482-D97D036B30BC}" srcId="{223B7C0A-7DCC-824C-857C-956D0DD6F1F2}" destId="{04BCC055-9269-A249-BD25-E4BC1BA651C2}" srcOrd="2" destOrd="0" parTransId="{AA347BAD-D212-3D40-A7EA-7FBCD8D6B157}" sibTransId="{FBE2D16B-4205-734E-A99C-465778986AF6}"/>
    <dgm:cxn modelId="{D3BB5070-393E-40B8-9B1E-DA19D8780E97}" type="presParOf" srcId="{55300D96-0213-994A-8296-FD6C860FC7F1}" destId="{DA4B348D-BCE6-F446-8804-9933676EA67E}" srcOrd="0" destOrd="0" presId="urn:microsoft.com/office/officeart/2005/8/layout/vList2"/>
    <dgm:cxn modelId="{F250A873-F05F-4056-ADA3-098D8553CB7A}" type="presParOf" srcId="{55300D96-0213-994A-8296-FD6C860FC7F1}" destId="{AC6CEB97-1C4F-CE40-A49A-B77CEA3ACEBF}" srcOrd="1" destOrd="0" presId="urn:microsoft.com/office/officeart/2005/8/layout/vList2"/>
    <dgm:cxn modelId="{43972CC6-3EFE-4415-AD0A-191341ED66D6}" type="presParOf" srcId="{55300D96-0213-994A-8296-FD6C860FC7F1}" destId="{305B068F-CADA-8F42-9B05-5A4E061A7AD0}" srcOrd="2" destOrd="0" presId="urn:microsoft.com/office/officeart/2005/8/layout/vList2"/>
    <dgm:cxn modelId="{13F8C5BD-B4F2-4F6D-83A5-7334113AC052}" type="presParOf" srcId="{55300D96-0213-994A-8296-FD6C860FC7F1}" destId="{E4C6EDA5-EB82-6948-9C31-6CFD1053A7A7}" srcOrd="3" destOrd="0" presId="urn:microsoft.com/office/officeart/2005/8/layout/vList2"/>
    <dgm:cxn modelId="{D91D58C5-171A-4EB5-A37D-AF8690C28472}" type="presParOf" srcId="{55300D96-0213-994A-8296-FD6C860FC7F1}" destId="{30CA2DAB-CE5A-8D43-88A5-4007CDCBCC1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3B7C0A-7DCC-824C-857C-956D0DD6F1F2}"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6F87A434-861C-B046-9846-60BE4DDA33DF}">
      <dgm:prSet/>
      <dgm:spPr>
        <a:solidFill>
          <a:schemeClr val="tx1"/>
        </a:solidFill>
      </dgm:spPr>
      <dgm:t>
        <a:bodyPr/>
        <a:lstStyle/>
        <a:p>
          <a:pPr algn="ctr" rtl="0"/>
          <a:r>
            <a:rPr lang="en-US" b="0" dirty="0" smtClean="0">
              <a:latin typeface="Arial"/>
              <a:cs typeface="Arial"/>
            </a:rPr>
            <a:t>Build trust through consistency</a:t>
          </a:r>
          <a:endParaRPr lang="en-US" b="0" dirty="0">
            <a:latin typeface="Arial"/>
            <a:cs typeface="Arial"/>
          </a:endParaRPr>
        </a:p>
      </dgm:t>
    </dgm:pt>
    <dgm:pt modelId="{014C0D15-6749-3B4A-8B8C-823995F1805F}" type="parTrans" cxnId="{40221728-8596-5444-830B-7BFF91903682}">
      <dgm:prSet/>
      <dgm:spPr/>
      <dgm:t>
        <a:bodyPr/>
        <a:lstStyle/>
        <a:p>
          <a:pPr algn="ctr"/>
          <a:endParaRPr lang="en-US"/>
        </a:p>
      </dgm:t>
    </dgm:pt>
    <dgm:pt modelId="{0131AE75-A8A3-AE41-AD7E-3AA1ED6E73EB}" type="sibTrans" cxnId="{40221728-8596-5444-830B-7BFF91903682}">
      <dgm:prSet/>
      <dgm:spPr/>
      <dgm:t>
        <a:bodyPr/>
        <a:lstStyle/>
        <a:p>
          <a:pPr algn="ctr"/>
          <a:endParaRPr lang="en-US"/>
        </a:p>
      </dgm:t>
    </dgm:pt>
    <dgm:pt modelId="{71F69F1D-6503-7C41-937C-0414F5315D71}">
      <dgm:prSet/>
      <dgm:spPr>
        <a:solidFill>
          <a:schemeClr val="bg1">
            <a:lumMod val="50000"/>
          </a:schemeClr>
        </a:solidFill>
      </dgm:spPr>
      <dgm:t>
        <a:bodyPr/>
        <a:lstStyle/>
        <a:p>
          <a:pPr algn="ctr" rtl="0"/>
          <a:r>
            <a:rPr lang="en-US" b="0" dirty="0" smtClean="0">
              <a:latin typeface="Arial"/>
              <a:cs typeface="Arial"/>
            </a:rPr>
            <a:t>Civic skills are </a:t>
          </a:r>
          <a:br>
            <a:rPr lang="en-US" b="0" dirty="0" smtClean="0">
              <a:latin typeface="Arial"/>
              <a:cs typeface="Arial"/>
            </a:rPr>
          </a:br>
          <a:r>
            <a:rPr lang="en-US" b="0" dirty="0" smtClean="0">
              <a:latin typeface="Arial"/>
              <a:cs typeface="Arial"/>
            </a:rPr>
            <a:t>deep learning skills</a:t>
          </a:r>
          <a:endParaRPr lang="en-US" b="0" dirty="0">
            <a:latin typeface="Arial"/>
            <a:cs typeface="Arial"/>
          </a:endParaRPr>
        </a:p>
      </dgm:t>
    </dgm:pt>
    <dgm:pt modelId="{DAF29C02-5B59-B042-86B1-230643D5AA27}" type="parTrans" cxnId="{F2B38F65-17B1-C54D-B21D-B1F8A91F6250}">
      <dgm:prSet/>
      <dgm:spPr/>
      <dgm:t>
        <a:bodyPr/>
        <a:lstStyle/>
        <a:p>
          <a:pPr algn="ctr"/>
          <a:endParaRPr lang="en-US"/>
        </a:p>
      </dgm:t>
    </dgm:pt>
    <dgm:pt modelId="{7AC27DAF-8EA1-4841-9DF0-6173D0FEF94D}" type="sibTrans" cxnId="{F2B38F65-17B1-C54D-B21D-B1F8A91F6250}">
      <dgm:prSet/>
      <dgm:spPr/>
      <dgm:t>
        <a:bodyPr/>
        <a:lstStyle/>
        <a:p>
          <a:pPr algn="ctr"/>
          <a:endParaRPr lang="en-US"/>
        </a:p>
      </dgm:t>
    </dgm:pt>
    <dgm:pt modelId="{04BCC055-9269-A249-BD25-E4BC1BA651C2}">
      <dgm:prSet/>
      <dgm:spPr>
        <a:solidFill>
          <a:schemeClr val="tx1"/>
        </a:solidFill>
      </dgm:spPr>
      <dgm:t>
        <a:bodyPr/>
        <a:lstStyle/>
        <a:p>
          <a:pPr algn="ctr" rtl="0"/>
          <a:r>
            <a:rPr lang="en-US" b="0" dirty="0" smtClean="0">
              <a:latin typeface="Arial"/>
              <a:cs typeface="Arial"/>
            </a:rPr>
            <a:t>Build on current engagement</a:t>
          </a:r>
          <a:endParaRPr lang="en-US" b="0" dirty="0">
            <a:latin typeface="Arial"/>
            <a:cs typeface="Arial"/>
          </a:endParaRPr>
        </a:p>
      </dgm:t>
    </dgm:pt>
    <dgm:pt modelId="{AA347BAD-D212-3D40-A7EA-7FBCD8D6B157}" type="parTrans" cxnId="{D66EF347-108F-EB42-9482-D97D036B30BC}">
      <dgm:prSet/>
      <dgm:spPr/>
      <dgm:t>
        <a:bodyPr/>
        <a:lstStyle/>
        <a:p>
          <a:pPr algn="ctr"/>
          <a:endParaRPr lang="en-US"/>
        </a:p>
      </dgm:t>
    </dgm:pt>
    <dgm:pt modelId="{FBE2D16B-4205-734E-A99C-465778986AF6}" type="sibTrans" cxnId="{D66EF347-108F-EB42-9482-D97D036B30BC}">
      <dgm:prSet/>
      <dgm:spPr/>
      <dgm:t>
        <a:bodyPr/>
        <a:lstStyle/>
        <a:p>
          <a:pPr algn="ctr"/>
          <a:endParaRPr lang="en-US"/>
        </a:p>
      </dgm:t>
    </dgm:pt>
    <dgm:pt modelId="{55300D96-0213-994A-8296-FD6C860FC7F1}" type="pres">
      <dgm:prSet presAssocID="{223B7C0A-7DCC-824C-857C-956D0DD6F1F2}" presName="linear" presStyleCnt="0">
        <dgm:presLayoutVars>
          <dgm:animLvl val="lvl"/>
          <dgm:resizeHandles val="exact"/>
        </dgm:presLayoutVars>
      </dgm:prSet>
      <dgm:spPr/>
      <dgm:t>
        <a:bodyPr/>
        <a:lstStyle/>
        <a:p>
          <a:endParaRPr lang="en-US"/>
        </a:p>
      </dgm:t>
    </dgm:pt>
    <dgm:pt modelId="{DA4B348D-BCE6-F446-8804-9933676EA67E}" type="pres">
      <dgm:prSet presAssocID="{6F87A434-861C-B046-9846-60BE4DDA33DF}" presName="parentText" presStyleLbl="node1" presStyleIdx="0" presStyleCnt="3" custLinFactNeighborX="2353" custLinFactNeighborY="-38908">
        <dgm:presLayoutVars>
          <dgm:chMax val="0"/>
          <dgm:bulletEnabled val="1"/>
        </dgm:presLayoutVars>
      </dgm:prSet>
      <dgm:spPr/>
      <dgm:t>
        <a:bodyPr/>
        <a:lstStyle/>
        <a:p>
          <a:endParaRPr lang="en-US"/>
        </a:p>
      </dgm:t>
    </dgm:pt>
    <dgm:pt modelId="{AC6CEB97-1C4F-CE40-A49A-B77CEA3ACEBF}" type="pres">
      <dgm:prSet presAssocID="{0131AE75-A8A3-AE41-AD7E-3AA1ED6E73EB}" presName="spacer" presStyleCnt="0"/>
      <dgm:spPr/>
    </dgm:pt>
    <dgm:pt modelId="{305B068F-CADA-8F42-9B05-5A4E061A7AD0}" type="pres">
      <dgm:prSet presAssocID="{71F69F1D-6503-7C41-937C-0414F5315D71}" presName="parentText" presStyleLbl="node1" presStyleIdx="1" presStyleCnt="3" custLinFactNeighborY="-51278">
        <dgm:presLayoutVars>
          <dgm:chMax val="0"/>
          <dgm:bulletEnabled val="1"/>
        </dgm:presLayoutVars>
      </dgm:prSet>
      <dgm:spPr/>
      <dgm:t>
        <a:bodyPr/>
        <a:lstStyle/>
        <a:p>
          <a:endParaRPr lang="en-US"/>
        </a:p>
      </dgm:t>
    </dgm:pt>
    <dgm:pt modelId="{E4C6EDA5-EB82-6948-9C31-6CFD1053A7A7}" type="pres">
      <dgm:prSet presAssocID="{7AC27DAF-8EA1-4841-9DF0-6173D0FEF94D}" presName="spacer" presStyleCnt="0"/>
      <dgm:spPr/>
    </dgm:pt>
    <dgm:pt modelId="{30CA2DAB-CE5A-8D43-88A5-4007CDCBCC19}" type="pres">
      <dgm:prSet presAssocID="{04BCC055-9269-A249-BD25-E4BC1BA651C2}" presName="parentText" presStyleLbl="node1" presStyleIdx="2" presStyleCnt="3" custScaleY="79550">
        <dgm:presLayoutVars>
          <dgm:chMax val="0"/>
          <dgm:bulletEnabled val="1"/>
        </dgm:presLayoutVars>
      </dgm:prSet>
      <dgm:spPr/>
      <dgm:t>
        <a:bodyPr/>
        <a:lstStyle/>
        <a:p>
          <a:endParaRPr lang="en-US"/>
        </a:p>
      </dgm:t>
    </dgm:pt>
  </dgm:ptLst>
  <dgm:cxnLst>
    <dgm:cxn modelId="{D66EF347-108F-EB42-9482-D97D036B30BC}" srcId="{223B7C0A-7DCC-824C-857C-956D0DD6F1F2}" destId="{04BCC055-9269-A249-BD25-E4BC1BA651C2}" srcOrd="2" destOrd="0" parTransId="{AA347BAD-D212-3D40-A7EA-7FBCD8D6B157}" sibTransId="{FBE2D16B-4205-734E-A99C-465778986AF6}"/>
    <dgm:cxn modelId="{A92F9314-C8AA-4FDF-B555-6FAED07A3C34}" type="presOf" srcId="{71F69F1D-6503-7C41-937C-0414F5315D71}" destId="{305B068F-CADA-8F42-9B05-5A4E061A7AD0}" srcOrd="0" destOrd="0" presId="urn:microsoft.com/office/officeart/2005/8/layout/vList2"/>
    <dgm:cxn modelId="{F59CAADF-9510-40A2-8F6E-B6401BA4BC19}" type="presOf" srcId="{6F87A434-861C-B046-9846-60BE4DDA33DF}" destId="{DA4B348D-BCE6-F446-8804-9933676EA67E}" srcOrd="0" destOrd="0" presId="urn:microsoft.com/office/officeart/2005/8/layout/vList2"/>
    <dgm:cxn modelId="{40221728-8596-5444-830B-7BFF91903682}" srcId="{223B7C0A-7DCC-824C-857C-956D0DD6F1F2}" destId="{6F87A434-861C-B046-9846-60BE4DDA33DF}" srcOrd="0" destOrd="0" parTransId="{014C0D15-6749-3B4A-8B8C-823995F1805F}" sibTransId="{0131AE75-A8A3-AE41-AD7E-3AA1ED6E73EB}"/>
    <dgm:cxn modelId="{F2B38F65-17B1-C54D-B21D-B1F8A91F6250}" srcId="{223B7C0A-7DCC-824C-857C-956D0DD6F1F2}" destId="{71F69F1D-6503-7C41-937C-0414F5315D71}" srcOrd="1" destOrd="0" parTransId="{DAF29C02-5B59-B042-86B1-230643D5AA27}" sibTransId="{7AC27DAF-8EA1-4841-9DF0-6173D0FEF94D}"/>
    <dgm:cxn modelId="{62F49D8F-81EA-46EF-A8DA-32F2BF7F0423}" type="presOf" srcId="{223B7C0A-7DCC-824C-857C-956D0DD6F1F2}" destId="{55300D96-0213-994A-8296-FD6C860FC7F1}" srcOrd="0" destOrd="0" presId="urn:microsoft.com/office/officeart/2005/8/layout/vList2"/>
    <dgm:cxn modelId="{E2BC9F62-BE6C-4AB4-A92F-71657E58454B}" type="presOf" srcId="{04BCC055-9269-A249-BD25-E4BC1BA651C2}" destId="{30CA2DAB-CE5A-8D43-88A5-4007CDCBCC19}" srcOrd="0" destOrd="0" presId="urn:microsoft.com/office/officeart/2005/8/layout/vList2"/>
    <dgm:cxn modelId="{B5EBB02F-B991-42CE-A8D9-9625AFE6ACA8}" type="presParOf" srcId="{55300D96-0213-994A-8296-FD6C860FC7F1}" destId="{DA4B348D-BCE6-F446-8804-9933676EA67E}" srcOrd="0" destOrd="0" presId="urn:microsoft.com/office/officeart/2005/8/layout/vList2"/>
    <dgm:cxn modelId="{EB97C290-033D-4ABE-986D-5D0B3AD2BBA1}" type="presParOf" srcId="{55300D96-0213-994A-8296-FD6C860FC7F1}" destId="{AC6CEB97-1C4F-CE40-A49A-B77CEA3ACEBF}" srcOrd="1" destOrd="0" presId="urn:microsoft.com/office/officeart/2005/8/layout/vList2"/>
    <dgm:cxn modelId="{6C51BA3A-4C91-4872-8DC3-C7F978751D7A}" type="presParOf" srcId="{55300D96-0213-994A-8296-FD6C860FC7F1}" destId="{305B068F-CADA-8F42-9B05-5A4E061A7AD0}" srcOrd="2" destOrd="0" presId="urn:microsoft.com/office/officeart/2005/8/layout/vList2"/>
    <dgm:cxn modelId="{CC8A6CC0-4233-46C4-AAE4-55F7A5207ADB}" type="presParOf" srcId="{55300D96-0213-994A-8296-FD6C860FC7F1}" destId="{E4C6EDA5-EB82-6948-9C31-6CFD1053A7A7}" srcOrd="3" destOrd="0" presId="urn:microsoft.com/office/officeart/2005/8/layout/vList2"/>
    <dgm:cxn modelId="{E543BA8F-C487-4618-93A1-5536EF1627CA}" type="presParOf" srcId="{55300D96-0213-994A-8296-FD6C860FC7F1}" destId="{30CA2DAB-CE5A-8D43-88A5-4007CDCBCC1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B348D-BCE6-F446-8804-9933676EA67E}">
      <dsp:nvSpPr>
        <dsp:cNvPr id="0" name=""/>
        <dsp:cNvSpPr/>
      </dsp:nvSpPr>
      <dsp:spPr>
        <a:xfrm>
          <a:off x="0" y="0"/>
          <a:ext cx="7010400" cy="1203345"/>
        </a:xfrm>
        <a:prstGeom prst="roundRect">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dirty="0" smtClean="0">
              <a:latin typeface="Arial"/>
              <a:cs typeface="Arial"/>
            </a:rPr>
            <a:t>Interactive and engaging activities, discussion, especially about issues that the youth identify with </a:t>
          </a:r>
          <a:endParaRPr lang="en-US" sz="2200" b="0" kern="1200" dirty="0">
            <a:latin typeface="Arial"/>
            <a:cs typeface="Arial"/>
          </a:endParaRPr>
        </a:p>
      </dsp:txBody>
      <dsp:txXfrm>
        <a:off x="58742" y="58742"/>
        <a:ext cx="6892916" cy="1085861"/>
      </dsp:txXfrm>
    </dsp:sp>
    <dsp:sp modelId="{305B068F-CADA-8F42-9B05-5A4E061A7AD0}">
      <dsp:nvSpPr>
        <dsp:cNvPr id="0" name=""/>
        <dsp:cNvSpPr/>
      </dsp:nvSpPr>
      <dsp:spPr>
        <a:xfrm>
          <a:off x="0" y="1301038"/>
          <a:ext cx="7010400" cy="1203345"/>
        </a:xfrm>
        <a:prstGeom prst="roundRect">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dirty="0" smtClean="0">
              <a:latin typeface="Arial"/>
              <a:cs typeface="Arial"/>
            </a:rPr>
            <a:t>Learning and developing practical skills that will help transition into adulthood, as well as participate in civic life </a:t>
          </a:r>
          <a:endParaRPr lang="en-US" sz="2200" b="0" kern="1200" dirty="0">
            <a:latin typeface="Arial"/>
            <a:cs typeface="Arial"/>
          </a:endParaRPr>
        </a:p>
      </dsp:txBody>
      <dsp:txXfrm>
        <a:off x="58742" y="1359780"/>
        <a:ext cx="6892916" cy="1085861"/>
      </dsp:txXfrm>
    </dsp:sp>
    <dsp:sp modelId="{30CA2DAB-CE5A-8D43-88A5-4007CDCBCC19}">
      <dsp:nvSpPr>
        <dsp:cNvPr id="0" name=""/>
        <dsp:cNvSpPr/>
      </dsp:nvSpPr>
      <dsp:spPr>
        <a:xfrm>
          <a:off x="0" y="2608132"/>
          <a:ext cx="7010400" cy="1203345"/>
        </a:xfrm>
        <a:prstGeom prst="roundRect">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dirty="0" smtClean="0">
              <a:latin typeface="Arial"/>
              <a:cs typeface="Arial"/>
            </a:rPr>
            <a:t>More opportunities to work with young people in their community </a:t>
          </a:r>
          <a:endParaRPr lang="en-US" sz="2200" b="0" kern="1200" dirty="0">
            <a:latin typeface="Arial"/>
            <a:cs typeface="Arial"/>
          </a:endParaRPr>
        </a:p>
      </dsp:txBody>
      <dsp:txXfrm>
        <a:off x="58742" y="2666874"/>
        <a:ext cx="6892916" cy="1085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B348D-BCE6-F446-8804-9933676EA67E}">
      <dsp:nvSpPr>
        <dsp:cNvPr id="0" name=""/>
        <dsp:cNvSpPr/>
      </dsp:nvSpPr>
      <dsp:spPr>
        <a:xfrm>
          <a:off x="0" y="0"/>
          <a:ext cx="6477000" cy="1390380"/>
        </a:xfrm>
        <a:prstGeom prst="roundRect">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b="0" kern="1200" dirty="0" smtClean="0">
              <a:latin typeface="Arial"/>
              <a:cs typeface="Arial"/>
            </a:rPr>
            <a:t>Build trust through consistency</a:t>
          </a:r>
          <a:endParaRPr lang="en-US" sz="3500" b="0" kern="1200" dirty="0">
            <a:latin typeface="Arial"/>
            <a:cs typeface="Arial"/>
          </a:endParaRPr>
        </a:p>
      </dsp:txBody>
      <dsp:txXfrm>
        <a:off x="67873" y="67873"/>
        <a:ext cx="6341254" cy="1254634"/>
      </dsp:txXfrm>
    </dsp:sp>
    <dsp:sp modelId="{305B068F-CADA-8F42-9B05-5A4E061A7AD0}">
      <dsp:nvSpPr>
        <dsp:cNvPr id="0" name=""/>
        <dsp:cNvSpPr/>
      </dsp:nvSpPr>
      <dsp:spPr>
        <a:xfrm>
          <a:off x="0" y="1452687"/>
          <a:ext cx="6477000" cy="1390380"/>
        </a:xfrm>
        <a:prstGeom prst="roundRect">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b="0" kern="1200" dirty="0" smtClean="0">
              <a:latin typeface="Arial"/>
              <a:cs typeface="Arial"/>
            </a:rPr>
            <a:t>Civic skills are </a:t>
          </a:r>
          <a:br>
            <a:rPr lang="en-US" sz="3500" b="0" kern="1200" dirty="0" smtClean="0">
              <a:latin typeface="Arial"/>
              <a:cs typeface="Arial"/>
            </a:rPr>
          </a:br>
          <a:r>
            <a:rPr lang="en-US" sz="3500" b="0" kern="1200" dirty="0" smtClean="0">
              <a:latin typeface="Arial"/>
              <a:cs typeface="Arial"/>
            </a:rPr>
            <a:t>deep learning skills</a:t>
          </a:r>
          <a:endParaRPr lang="en-US" sz="3500" b="0" kern="1200" dirty="0">
            <a:latin typeface="Arial"/>
            <a:cs typeface="Arial"/>
          </a:endParaRPr>
        </a:p>
      </dsp:txBody>
      <dsp:txXfrm>
        <a:off x="67873" y="1520560"/>
        <a:ext cx="6341254" cy="1254634"/>
      </dsp:txXfrm>
    </dsp:sp>
    <dsp:sp modelId="{30CA2DAB-CE5A-8D43-88A5-4007CDCBCC19}">
      <dsp:nvSpPr>
        <dsp:cNvPr id="0" name=""/>
        <dsp:cNvSpPr/>
      </dsp:nvSpPr>
      <dsp:spPr>
        <a:xfrm>
          <a:off x="0" y="2995556"/>
          <a:ext cx="6477000" cy="1106047"/>
        </a:xfrm>
        <a:prstGeom prst="roundRect">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b="0" kern="1200" dirty="0" smtClean="0">
              <a:latin typeface="Arial"/>
              <a:cs typeface="Arial"/>
            </a:rPr>
            <a:t>Build on current engagement</a:t>
          </a:r>
          <a:endParaRPr lang="en-US" sz="3500" b="0" kern="1200" dirty="0">
            <a:latin typeface="Arial"/>
            <a:cs typeface="Arial"/>
          </a:endParaRPr>
        </a:p>
      </dsp:txBody>
      <dsp:txXfrm>
        <a:off x="53993" y="3049549"/>
        <a:ext cx="6369014" cy="9980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820"/>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1183" y="0"/>
            <a:ext cx="3037628" cy="464820"/>
          </a:xfrm>
          <a:prstGeom prst="rect">
            <a:avLst/>
          </a:prstGeom>
        </p:spPr>
        <p:txBody>
          <a:bodyPr vert="horz" lIns="91650" tIns="45825" rIns="91650" bIns="45825" rtlCol="0"/>
          <a:lstStyle>
            <a:lvl1pPr algn="r">
              <a:defRPr sz="1200"/>
            </a:lvl1pPr>
          </a:lstStyle>
          <a:p>
            <a:fld id="{753A4B39-2A48-4417-ACE4-0FE3B4913371}" type="datetimeFigureOut">
              <a:rPr lang="en-US" smtClean="0"/>
              <a:t>11/5/15</a:t>
            </a:fld>
            <a:endParaRPr lang="en-US"/>
          </a:p>
        </p:txBody>
      </p:sp>
      <p:sp>
        <p:nvSpPr>
          <p:cNvPr id="4" name="Footer Placeholder 3"/>
          <p:cNvSpPr>
            <a:spLocks noGrp="1"/>
          </p:cNvSpPr>
          <p:nvPr>
            <p:ph type="ftr" sz="quarter" idx="2"/>
          </p:nvPr>
        </p:nvSpPr>
        <p:spPr>
          <a:xfrm>
            <a:off x="0" y="8829989"/>
            <a:ext cx="3037628" cy="464820"/>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1183" y="8829989"/>
            <a:ext cx="3037628" cy="464820"/>
          </a:xfrm>
          <a:prstGeom prst="rect">
            <a:avLst/>
          </a:prstGeom>
        </p:spPr>
        <p:txBody>
          <a:bodyPr vert="horz" lIns="91650" tIns="45825" rIns="91650" bIns="45825" rtlCol="0" anchor="b"/>
          <a:lstStyle>
            <a:lvl1pPr algn="r">
              <a:defRPr sz="1200"/>
            </a:lvl1pPr>
          </a:lstStyle>
          <a:p>
            <a:fld id="{1893BA27-A678-4EA1-8F59-30FE66E288E6}" type="slidenum">
              <a:rPr lang="en-US" smtClean="0"/>
              <a:t>‹#›</a:t>
            </a:fld>
            <a:endParaRPr lang="en-US"/>
          </a:p>
        </p:txBody>
      </p:sp>
    </p:spTree>
    <p:extLst>
      <p:ext uri="{BB962C8B-B14F-4D97-AF65-F5344CB8AC3E}">
        <p14:creationId xmlns:p14="http://schemas.microsoft.com/office/powerpoint/2010/main" val="2574315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7627" cy="464820"/>
          </a:xfrm>
          <a:prstGeom prst="rect">
            <a:avLst/>
          </a:prstGeom>
          <a:noFill/>
          <a:ln>
            <a:noFill/>
          </a:ln>
        </p:spPr>
        <p:txBody>
          <a:bodyPr lIns="91635" tIns="91635" rIns="91635" bIns="91635" anchor="t" anchorCtr="0"/>
          <a:lstStyle>
            <a:lvl1pPr marL="0" marR="0" indent="0" algn="l" rtl="0">
              <a:defRPr sz="1200" b="0" i="0" u="none" strike="noStrike" cap="none" baseline="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971181" y="0"/>
            <a:ext cx="3037627" cy="464820"/>
          </a:xfrm>
          <a:prstGeom prst="rect">
            <a:avLst/>
          </a:prstGeom>
          <a:noFill/>
          <a:ln>
            <a:noFill/>
          </a:ln>
        </p:spPr>
        <p:txBody>
          <a:bodyPr lIns="91635" tIns="91635" rIns="91635" bIns="91635" anchor="t" anchorCtr="0"/>
          <a:lstStyle>
            <a:lvl1pPr marL="0" marR="0" indent="0" algn="r" rtl="0">
              <a:defRPr sz="1200" b="0" i="0" u="none" strike="noStrike" cap="none" baseline="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701357" y="4415790"/>
            <a:ext cx="5607683" cy="4183380"/>
          </a:xfrm>
          <a:prstGeom prst="rect">
            <a:avLst/>
          </a:prstGeom>
          <a:noFill/>
          <a:ln>
            <a:noFill/>
          </a:ln>
        </p:spPr>
        <p:txBody>
          <a:bodyPr lIns="91635" tIns="91635" rIns="91635" bIns="9163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829989"/>
            <a:ext cx="3037627" cy="464820"/>
          </a:xfrm>
          <a:prstGeom prst="rect">
            <a:avLst/>
          </a:prstGeom>
          <a:noFill/>
          <a:ln>
            <a:noFill/>
          </a:ln>
        </p:spPr>
        <p:txBody>
          <a:bodyPr lIns="91635" tIns="91635" rIns="91635" bIns="91635" anchor="b" anchorCtr="0"/>
          <a:lstStyle>
            <a:lvl1pPr marL="0" marR="0" indent="0" algn="l" rtl="0">
              <a:defRPr sz="1200" b="0" i="0" u="none" strike="noStrike" cap="none" baseline="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971181" y="8829989"/>
            <a:ext cx="3037627" cy="464820"/>
          </a:xfrm>
          <a:prstGeom prst="rect">
            <a:avLst/>
          </a:prstGeom>
          <a:noFill/>
          <a:ln>
            <a:noFill/>
          </a:ln>
        </p:spPr>
        <p:txBody>
          <a:bodyPr lIns="91635" tIns="91635" rIns="91635" bIns="91635" anchor="b" anchorCtr="0"/>
          <a:lstStyle>
            <a:lvl1pPr marL="0" marR="0" indent="0" algn="r" rtl="0">
              <a:defRPr sz="1200" b="0" i="0" u="none" strike="noStrike" cap="none" baseline="0"/>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55471284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701357" y="4415790"/>
            <a:ext cx="5607683" cy="4183380"/>
          </a:xfrm>
          <a:prstGeom prst="rect">
            <a:avLst/>
          </a:prstGeom>
        </p:spPr>
        <p:txBody>
          <a:bodyPr lIns="91635" tIns="91635" rIns="91635" bIns="91635" anchor="ctr" anchorCtr="0">
            <a:noAutofit/>
          </a:bodyPr>
          <a:lstStyle/>
          <a:p>
            <a:endParaRPr/>
          </a:p>
        </p:txBody>
      </p:sp>
      <p:sp>
        <p:nvSpPr>
          <p:cNvPr id="25" name="Shape 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701357" y="4415790"/>
            <a:ext cx="5607683" cy="4183380"/>
          </a:xfrm>
          <a:prstGeom prst="rect">
            <a:avLst/>
          </a:prstGeom>
        </p:spPr>
        <p:txBody>
          <a:bodyPr lIns="91635" tIns="91635" rIns="91635" bIns="91635" anchor="ctr" anchorCtr="0">
            <a:noAutofit/>
          </a:bodyPr>
          <a:lstStyle/>
          <a:p>
            <a:endParaRPr lang="en-US" dirty="0" smtClean="0"/>
          </a:p>
          <a:p>
            <a:endParaRPr lang="en-US" dirty="0" smtClean="0"/>
          </a:p>
          <a:p>
            <a:endParaRPr dirty="0"/>
          </a:p>
        </p:txBody>
      </p:sp>
      <p:sp>
        <p:nvSpPr>
          <p:cNvPr id="25" name="Shape 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141865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986990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542183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539631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4052611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793184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Millennials rely on Facebook for their news far more than any other source.</a:t>
            </a:r>
          </a:p>
          <a:p>
            <a:r>
              <a:rPr lang="en-US" sz="1200" b="0" i="0" kern="1200" dirty="0" smtClean="0">
                <a:solidFill>
                  <a:schemeClr val="tx1"/>
                </a:solidFill>
                <a:effectLst/>
                <a:latin typeface="+mn-lt"/>
                <a:ea typeface="+mn-ea"/>
                <a:cs typeface="+mn-cs"/>
              </a:rPr>
              <a:t>Compared with the previous two generations, Millennials are less familiar with many news sources we asked about in the survey</a:t>
            </a:r>
          </a:p>
          <a:p>
            <a:r>
              <a:rPr lang="en-US" sz="1200" b="0" i="0" kern="1200" dirty="0" smtClean="0">
                <a:solidFill>
                  <a:schemeClr val="tx1"/>
                </a:solidFill>
                <a:effectLst/>
                <a:latin typeface="+mn-lt"/>
                <a:ea typeface="+mn-ea"/>
                <a:cs typeface="+mn-cs"/>
              </a:rPr>
              <a:t>Millennials are no less trusting than Gen Xers and Baby Boomers of news sources they know.</a:t>
            </a:r>
          </a:p>
          <a:p>
            <a:r>
              <a:rPr lang="en-US" sz="1200" b="0" i="0" kern="1200" dirty="0" smtClean="0">
                <a:solidFill>
                  <a:schemeClr val="tx1"/>
                </a:solidFill>
                <a:effectLst/>
                <a:latin typeface="+mn-lt"/>
                <a:ea typeface="+mn-ea"/>
                <a:cs typeface="+mn-cs"/>
              </a:rPr>
              <a:t>Millennial Facebook users are exposed to more political content on the social media site than are Gen Xers or Boomers.</a:t>
            </a:r>
          </a:p>
          <a:p>
            <a:r>
              <a:rPr lang="en-US" sz="1200" b="0" i="0" kern="1200" dirty="0" smtClean="0">
                <a:solidFill>
                  <a:schemeClr val="tx1"/>
                </a:solidFill>
                <a:effectLst/>
                <a:latin typeface="+mn-lt"/>
                <a:ea typeface="+mn-ea"/>
                <a:cs typeface="+mn-cs"/>
              </a:rPr>
              <a:t>	Differences</a:t>
            </a:r>
            <a:r>
              <a:rPr lang="en-US" sz="1200" b="0" i="0" kern="1200" baseline="0" dirty="0" smtClean="0">
                <a:solidFill>
                  <a:schemeClr val="tx1"/>
                </a:solidFill>
                <a:effectLst/>
                <a:latin typeface="+mn-lt"/>
                <a:ea typeface="+mn-ea"/>
                <a:cs typeface="+mn-cs"/>
              </a:rPr>
              <a:t> by race – Whites more likely to use to support social life; African Americans more </a:t>
            </a:r>
            <a:r>
              <a:rPr lang="en-US" sz="1200" b="0" i="0" kern="1200" baseline="0" dirty="0" err="1" smtClean="0">
                <a:solidFill>
                  <a:schemeClr val="tx1"/>
                </a:solidFill>
                <a:effectLst/>
                <a:latin typeface="+mn-lt"/>
                <a:ea typeface="+mn-ea"/>
                <a:cs typeface="+mn-cs"/>
              </a:rPr>
              <a:t>likley</a:t>
            </a:r>
            <a:r>
              <a:rPr lang="en-US" sz="1200" b="0" i="0" kern="1200" baseline="0" dirty="0" smtClean="0">
                <a:solidFill>
                  <a:schemeClr val="tx1"/>
                </a:solidFill>
                <a:effectLst/>
                <a:latin typeface="+mn-lt"/>
                <a:ea typeface="+mn-ea"/>
                <a:cs typeface="+mn-cs"/>
              </a:rPr>
              <a:t> to use to support political efforts or </a:t>
            </a:r>
            <a:r>
              <a:rPr lang="en-US" sz="1200" b="0" i="0" kern="1200" baseline="0" dirty="0" err="1" smtClean="0">
                <a:solidFill>
                  <a:schemeClr val="tx1"/>
                </a:solidFill>
                <a:effectLst/>
                <a:latin typeface="+mn-lt"/>
                <a:ea typeface="+mn-ea"/>
                <a:cs typeface="+mn-cs"/>
              </a:rPr>
              <a:t>intersts</a:t>
            </a:r>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Millennials are less interested in politics than older generations</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 This is not, however, unique to their generation – 18- to 29-year-olds have historically been less interested than their elders in news about politics.</a:t>
            </a:r>
            <a:endParaRPr lang="en-US" b="0"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868115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701357" y="4415790"/>
            <a:ext cx="5607683" cy="4183380"/>
          </a:xfrm>
          <a:prstGeom prst="rect">
            <a:avLst/>
          </a:prstGeom>
        </p:spPr>
        <p:txBody>
          <a:bodyPr lIns="91635" tIns="91635" rIns="91635" bIns="91635" anchor="ctr" anchorCtr="0">
            <a:noAutofit/>
          </a:bodyPr>
          <a:lstStyle/>
          <a:p>
            <a:r>
              <a:rPr lang="en-US" sz="1200" dirty="0" smtClean="0">
                <a:latin typeface="Calibri" panose="020F0502020204030204" pitchFamily="34" charset="0"/>
              </a:rPr>
              <a:t>18-29</a:t>
            </a:r>
            <a:r>
              <a:rPr lang="en-US" sz="1200" baseline="0" dirty="0" smtClean="0">
                <a:latin typeface="Calibri" panose="020F0502020204030204" pitchFamily="34" charset="0"/>
              </a:rPr>
              <a:t> year olds  - higher percentage of this age group use these tools than other age groups</a:t>
            </a:r>
          </a:p>
          <a:p>
            <a:r>
              <a:rPr lang="en-US" sz="1200" baseline="0" dirty="0" smtClean="0">
                <a:latin typeface="Calibri" panose="020F0502020204030204" pitchFamily="34" charset="0"/>
              </a:rPr>
              <a:t>Not enough to just broadcast information to them – enlist them to want to share and engage with </a:t>
            </a:r>
            <a:r>
              <a:rPr lang="en-US" sz="1200" baseline="0" dirty="0" err="1" smtClean="0">
                <a:latin typeface="Calibri" panose="020F0502020204030204" pitchFamily="34" charset="0"/>
              </a:rPr>
              <a:t>contetn</a:t>
            </a:r>
            <a:endParaRPr lang="en-US" sz="1200" baseline="0" dirty="0" smtClean="0">
              <a:latin typeface="Calibri" panose="020F0502020204030204" pitchFamily="34" charset="0"/>
            </a:endParaRPr>
          </a:p>
          <a:p>
            <a:endParaRPr lang="en-US" sz="1200" baseline="0" dirty="0" smtClean="0">
              <a:latin typeface="Calibri" panose="020F0502020204030204" pitchFamily="34" charset="0"/>
            </a:endParaRPr>
          </a:p>
          <a:p>
            <a:r>
              <a:rPr lang="en-US" sz="1200" dirty="0" smtClean="0">
                <a:latin typeface="Calibri" panose="020F0502020204030204" pitchFamily="34" charset="0"/>
              </a:rPr>
              <a:t>http://www.pewinternet.org/fact-sheets/social-networking-fact-sheet/</a:t>
            </a:r>
          </a:p>
          <a:p>
            <a:r>
              <a:rPr lang="en-US" sz="1200" dirty="0" smtClean="0">
                <a:latin typeface="Calibri" panose="020F0502020204030204" pitchFamily="34" charset="0"/>
              </a:rPr>
              <a:t>http://www.pewinternet.org/2015/08/19/mobile-messaging-and-social-media-2015-main-findings/</a:t>
            </a:r>
            <a:endParaRPr sz="1200" dirty="0">
              <a:latin typeface="Calibri" panose="020F0502020204030204" pitchFamily="34" charset="0"/>
            </a:endParaRPr>
          </a:p>
        </p:txBody>
      </p:sp>
      <p:sp>
        <p:nvSpPr>
          <p:cNvPr id="25" name="Shape 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809650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701357" y="4415790"/>
            <a:ext cx="5607683" cy="4183380"/>
          </a:xfrm>
          <a:prstGeom prst="rect">
            <a:avLst/>
          </a:prstGeom>
        </p:spPr>
        <p:txBody>
          <a:bodyPr lIns="91635" tIns="91635" rIns="91635" bIns="91635" anchor="ctr" anchorCtr="0">
            <a:noAutofit/>
          </a:bodyPr>
          <a:lstStyle/>
          <a:p>
            <a:pPr defTabSz="916503"/>
            <a:r>
              <a:rPr lang="en-US" dirty="0">
                <a:latin typeface="Calibri" panose="020F0502020204030204" pitchFamily="34" charset="0"/>
                <a:ea typeface="ＭＳ Ｐゴシック" charset="0"/>
              </a:rPr>
              <a:t>CIRCLE is based at the Jonathan M. Tisch College of Citizenship and Public Service at Tufts University. Serving every student at Tufts University, Tisch College prepares young people to be lifelong active citizens and creates an enduring culture of active citizenship </a:t>
            </a:r>
          </a:p>
          <a:p>
            <a:endParaRPr dirty="0"/>
          </a:p>
        </p:txBody>
      </p:sp>
      <p:sp>
        <p:nvSpPr>
          <p:cNvPr id="25" name="Shape 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232523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Trust - Emphasize</a:t>
            </a:r>
            <a:r>
              <a:rPr lang="en-US" baseline="0" dirty="0" smtClean="0"/>
              <a:t> strong, authentic and caring relationships with adults and trusted organizations especially</a:t>
            </a:r>
            <a:r>
              <a:rPr lang="en-US" dirty="0" smtClean="0"/>
              <a:t> </a:t>
            </a:r>
          </a:p>
          <a:p>
            <a:r>
              <a:rPr lang="en-US" dirty="0" smtClean="0"/>
              <a:t>Skills - Make links with civic education – especially</a:t>
            </a:r>
            <a:r>
              <a:rPr lang="en-US" baseline="0" dirty="0" smtClean="0"/>
              <a:t> high-quality learning opportunities that build – communication, critical thinking, experiential, -- college and career</a:t>
            </a:r>
          </a:p>
          <a:p>
            <a:r>
              <a:rPr lang="en-US" baseline="0" dirty="0" smtClean="0"/>
              <a:t>Current engage – go to where the youth are at and start where they are starting </a:t>
            </a:r>
          </a:p>
          <a:p>
            <a:r>
              <a:rPr lang="en-US" baseline="0" dirty="0" smtClean="0"/>
              <a:t>	in NC – schools, community / neighborhood / nonprofit orgs, faith-based groups, then sports and recreation, online, in their social </a:t>
            </a:r>
            <a:r>
              <a:rPr lang="en-US" baseline="0" dirty="0" err="1" smtClean="0"/>
              <a:t>lifes</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951673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701357" y="4415790"/>
            <a:ext cx="5607683" cy="4183380"/>
          </a:xfrm>
          <a:prstGeom prst="rect">
            <a:avLst/>
          </a:prstGeom>
        </p:spPr>
        <p:txBody>
          <a:bodyPr lIns="91635" tIns="91635" rIns="91635" bIns="91635" anchor="ctr" anchorCtr="0">
            <a:noAutofit/>
          </a:bodyPr>
          <a:lstStyle/>
          <a:p>
            <a:pPr marL="0" lvl="1" defTabSz="916503">
              <a:defRPr/>
            </a:pPr>
            <a:endParaRPr lang="en-US" sz="2800" i="1" dirty="0"/>
          </a:p>
        </p:txBody>
      </p:sp>
      <p:sp>
        <p:nvSpPr>
          <p:cNvPr id="25" name="Shape 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701357" y="4415790"/>
            <a:ext cx="5607683" cy="4183380"/>
          </a:xfrm>
          <a:prstGeom prst="rect">
            <a:avLst/>
          </a:prstGeom>
        </p:spPr>
        <p:txBody>
          <a:bodyPr lIns="91635" tIns="91635" rIns="91635" bIns="91635" anchor="ctr" anchorCtr="0">
            <a:noAutofit/>
          </a:bodyPr>
          <a:lstStyle/>
          <a:p>
            <a:pPr marL="0" lvl="1" defTabSz="916503">
              <a:defRPr/>
            </a:pPr>
            <a:endParaRPr lang="en-US" sz="2800" i="1" dirty="0"/>
          </a:p>
        </p:txBody>
      </p:sp>
      <p:sp>
        <p:nvSpPr>
          <p:cNvPr id="25" name="Shape 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701357" y="4415790"/>
            <a:ext cx="5607683" cy="4183380"/>
          </a:xfrm>
          <a:prstGeom prst="rect">
            <a:avLst/>
          </a:prstGeom>
        </p:spPr>
        <p:txBody>
          <a:bodyPr lIns="91635" tIns="91635" rIns="91635" bIns="91635" anchor="ctr" anchorCtr="0">
            <a:noAutofit/>
          </a:bodyPr>
          <a:lstStyle/>
          <a:p>
            <a:endParaRPr lang="en-US" sz="1200" dirty="0" smtClean="0">
              <a:latin typeface="Calibri" panose="020F0502020204030204" pitchFamily="34" charset="0"/>
            </a:endParaRPr>
          </a:p>
          <a:p>
            <a:endParaRPr sz="1200" dirty="0">
              <a:latin typeface="Calibri" panose="020F0502020204030204" pitchFamily="34" charset="0"/>
            </a:endParaRPr>
          </a:p>
        </p:txBody>
      </p:sp>
      <p:sp>
        <p:nvSpPr>
          <p:cNvPr id="25" name="Shape 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701357" y="4415790"/>
            <a:ext cx="5607683" cy="4183380"/>
          </a:xfrm>
          <a:prstGeom prst="rect">
            <a:avLst/>
          </a:prstGeom>
        </p:spPr>
        <p:txBody>
          <a:bodyPr lIns="91635" tIns="91635" rIns="91635" bIns="91635" anchor="ctr" anchorCtr="0">
            <a:noAutofit/>
          </a:bodyPr>
          <a:lstStyle/>
          <a:p>
            <a:endParaRPr dirty="0"/>
          </a:p>
        </p:txBody>
      </p:sp>
      <p:sp>
        <p:nvSpPr>
          <p:cNvPr id="25" name="Shape 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701357" y="4415790"/>
            <a:ext cx="5607683" cy="4183380"/>
          </a:xfrm>
          <a:prstGeom prst="rect">
            <a:avLst/>
          </a:prstGeom>
        </p:spPr>
        <p:txBody>
          <a:bodyPr lIns="91635" tIns="91635" rIns="91635" bIns="91635" anchor="ctr" anchorCtr="0">
            <a:noAutofit/>
          </a:bodyPr>
          <a:lstStyle/>
          <a:p>
            <a:r>
              <a:rPr lang="en-US" sz="1200" b="1" dirty="0" smtClean="0">
                <a:solidFill>
                  <a:srgbClr val="06026C"/>
                </a:solidFill>
                <a:latin typeface="Calibri" panose="020F0502020204030204" pitchFamily="34" charset="0"/>
                <a:sym typeface="Zapf Dingbats"/>
              </a:rPr>
              <a:t>Demographics</a:t>
            </a:r>
          </a:p>
          <a:p>
            <a:r>
              <a:rPr lang="en-US" sz="1200" dirty="0" smtClean="0">
                <a:solidFill>
                  <a:srgbClr val="06026C"/>
                </a:solidFill>
                <a:latin typeface="Calibri" panose="020F0502020204030204" pitchFamily="34" charset="0"/>
                <a:sym typeface="Zapf Dingbats"/>
              </a:rPr>
              <a:t>2014 Current Population Survey National</a:t>
            </a:r>
          </a:p>
          <a:p>
            <a:r>
              <a:rPr lang="en-US" sz="1200" dirty="0" smtClean="0">
                <a:solidFill>
                  <a:srgbClr val="06026C"/>
                </a:solidFill>
                <a:latin typeface="Calibri" panose="020F0502020204030204" pitchFamily="34" charset="0"/>
                <a:sym typeface="Zapf Dingbats"/>
              </a:rPr>
              <a:t>47</a:t>
            </a:r>
            <a:r>
              <a:rPr lang="en-US" sz="1200" dirty="0" smtClean="0">
                <a:solidFill>
                  <a:srgbClr val="06026C"/>
                </a:solidFill>
                <a:latin typeface="Calibri" panose="020F0502020204030204" pitchFamily="34" charset="0"/>
              </a:rPr>
              <a:t> million young people </a:t>
            </a:r>
          </a:p>
          <a:p>
            <a:r>
              <a:rPr lang="en-US" sz="1200" b="0" dirty="0" smtClean="0">
                <a:solidFill>
                  <a:srgbClr val="06026C"/>
                </a:solidFill>
                <a:latin typeface="Calibri" panose="020F0502020204030204" pitchFamily="34" charset="0"/>
              </a:rPr>
              <a:t>       ages 18-29 years old are eligible to vote</a:t>
            </a:r>
          </a:p>
          <a:p>
            <a:r>
              <a:rPr lang="en-US" sz="1200" dirty="0" smtClean="0">
                <a:solidFill>
                  <a:srgbClr val="06026C"/>
                </a:solidFill>
                <a:latin typeface="Calibri" panose="020F0502020204030204" pitchFamily="34" charset="0"/>
                <a:cs typeface="Zapf Dingbats"/>
                <a:sym typeface="Zapf Dingbats"/>
              </a:rPr>
              <a:t>43</a:t>
            </a:r>
            <a:r>
              <a:rPr lang="en-US" sz="1200" dirty="0" smtClean="0">
                <a:solidFill>
                  <a:srgbClr val="06026C"/>
                </a:solidFill>
                <a:latin typeface="Calibri" panose="020F0502020204030204" pitchFamily="34" charset="0"/>
              </a:rPr>
              <a:t> million seniors </a:t>
            </a:r>
            <a:br>
              <a:rPr lang="en-US" sz="1200" dirty="0" smtClean="0">
                <a:solidFill>
                  <a:srgbClr val="06026C"/>
                </a:solidFill>
                <a:latin typeface="Calibri" panose="020F0502020204030204" pitchFamily="34" charset="0"/>
              </a:rPr>
            </a:br>
            <a:r>
              <a:rPr lang="en-US" sz="1200" b="0" dirty="0" smtClean="0">
                <a:solidFill>
                  <a:srgbClr val="06026C"/>
                </a:solidFill>
                <a:latin typeface="Calibri" panose="020F0502020204030204" pitchFamily="34" charset="0"/>
              </a:rPr>
              <a:t>        ages 65 and older are eligible to vote</a:t>
            </a:r>
          </a:p>
          <a:p>
            <a:pPr marL="801940" lvl="1" indent="-343689">
              <a:buFont typeface="Arial" panose="020B0604020202020204" pitchFamily="34" charset="0"/>
              <a:buChar char="•"/>
            </a:pPr>
            <a:r>
              <a:rPr lang="en-US" sz="1200" dirty="0" smtClean="0">
                <a:latin typeface="Calibri" panose="020F0502020204030204" pitchFamily="34" charset="0"/>
              </a:rPr>
              <a:t>Just 10% of Americans between 18 and 24 met a standard of “informed engagement” </a:t>
            </a:r>
          </a:p>
          <a:p>
            <a:pPr marL="801940" lvl="1" indent="-343689">
              <a:buFont typeface="Arial" panose="020B0604020202020204" pitchFamily="34" charset="0"/>
              <a:buChar char="•"/>
            </a:pPr>
            <a:r>
              <a:rPr lang="en-US" sz="1200" dirty="0" smtClean="0">
                <a:latin typeface="Calibri" panose="020F0502020204030204" pitchFamily="34" charset="0"/>
              </a:rPr>
              <a:t>Less than half of youth (18-29) voted in 2012</a:t>
            </a:r>
            <a:endParaRPr lang="en-US" sz="1200" b="1" dirty="0" smtClean="0">
              <a:solidFill>
                <a:schemeClr val="accent2">
                  <a:lumMod val="75000"/>
                </a:schemeClr>
              </a:solidFill>
              <a:latin typeface="Calibri" panose="020F0502020204030204" pitchFamily="34" charset="0"/>
            </a:endParaRPr>
          </a:p>
          <a:p>
            <a:endParaRPr lang="en-US" sz="1200" b="1" dirty="0" smtClean="0">
              <a:solidFill>
                <a:schemeClr val="accent2">
                  <a:lumMod val="75000"/>
                </a:schemeClr>
              </a:solidFill>
              <a:latin typeface="Calibri" panose="020F0502020204030204" pitchFamily="34" charset="0"/>
            </a:endParaRPr>
          </a:p>
          <a:p>
            <a:r>
              <a:rPr lang="en-US" sz="1200" b="1" dirty="0" smtClean="0">
                <a:solidFill>
                  <a:srgbClr val="262673"/>
                </a:solidFill>
                <a:latin typeface="Calibri" panose="020F0502020204030204" pitchFamily="34" charset="0"/>
              </a:rPr>
              <a:t>Polarization</a:t>
            </a:r>
          </a:p>
          <a:p>
            <a:pPr marL="343689" lvl="1" indent="-343689">
              <a:buFont typeface="Arial" panose="020B0604020202020204" pitchFamily="34" charset="0"/>
              <a:buChar char="•"/>
            </a:pPr>
            <a:r>
              <a:rPr lang="en-US" sz="1200" dirty="0" smtClean="0">
                <a:latin typeface="Calibri" panose="020F0502020204030204" pitchFamily="34" charset="0"/>
              </a:rPr>
              <a:t>Risk to civics curriculum</a:t>
            </a:r>
          </a:p>
          <a:p>
            <a:pPr marL="343689" lvl="1" indent="-343689">
              <a:buFont typeface="Arial" panose="020B0604020202020204" pitchFamily="34" charset="0"/>
              <a:buChar char="•"/>
            </a:pPr>
            <a:r>
              <a:rPr lang="en-US" sz="1200" dirty="0" smtClean="0">
                <a:latin typeface="Calibri" panose="020F0502020204030204" pitchFamily="34" charset="0"/>
              </a:rPr>
              <a:t>Barrier to controversial discussions and political education</a:t>
            </a:r>
          </a:p>
          <a:p>
            <a:pPr marL="801940" lvl="2" indent="-343689" defTabSz="916503">
              <a:buFont typeface="Arial" panose="020B0604020202020204" pitchFamily="34" charset="0"/>
              <a:buChar char="•"/>
            </a:pPr>
            <a:r>
              <a:rPr lang="en-US" sz="1200" b="1" i="1" dirty="0" smtClean="0">
                <a:solidFill>
                  <a:srgbClr val="C00000"/>
                </a:solidFill>
                <a:latin typeface="Calibri" panose="020F0502020204030204" pitchFamily="34" charset="0"/>
              </a:rPr>
              <a:t>24.8% </a:t>
            </a:r>
            <a:r>
              <a:rPr lang="en-US" sz="1200" i="1" dirty="0" smtClean="0">
                <a:latin typeface="Calibri" panose="020F0502020204030204" pitchFamily="34" charset="0"/>
              </a:rPr>
              <a:t>of teachers thought that parents or other adults would object if </a:t>
            </a:r>
            <a:r>
              <a:rPr lang="en-US" sz="1200" b="1" i="1" dirty="0" smtClean="0">
                <a:solidFill>
                  <a:srgbClr val="C00000"/>
                </a:solidFill>
                <a:latin typeface="Calibri" panose="020F0502020204030204" pitchFamily="34" charset="0"/>
              </a:rPr>
              <a:t>politics</a:t>
            </a:r>
            <a:r>
              <a:rPr lang="en-US" sz="1200" i="1" dirty="0" smtClean="0">
                <a:latin typeface="Calibri" panose="020F0502020204030204" pitchFamily="34" charset="0"/>
              </a:rPr>
              <a:t> was discussed in their </a:t>
            </a:r>
            <a:r>
              <a:rPr lang="en-US" sz="1200" b="1" i="1" dirty="0" smtClean="0">
                <a:solidFill>
                  <a:srgbClr val="C00000"/>
                </a:solidFill>
                <a:latin typeface="Calibri" panose="020F0502020204030204" pitchFamily="34" charset="0"/>
              </a:rPr>
              <a:t>government</a:t>
            </a:r>
            <a:r>
              <a:rPr lang="en-US" sz="1200" i="1" dirty="0" smtClean="0">
                <a:latin typeface="Calibri" panose="020F0502020204030204" pitchFamily="34" charset="0"/>
              </a:rPr>
              <a:t> course </a:t>
            </a:r>
          </a:p>
          <a:p>
            <a:pPr marL="801940" lvl="1" indent="-343689">
              <a:buFont typeface="Arial" panose="020B0604020202020204" pitchFamily="34" charset="0"/>
              <a:buChar char="•"/>
            </a:pPr>
            <a:r>
              <a:rPr lang="en-US" sz="1200" dirty="0" smtClean="0">
                <a:latin typeface="Calibri" panose="020F0502020204030204" pitchFamily="34" charset="0"/>
              </a:rPr>
              <a:t>Data on 6,913 people</a:t>
            </a:r>
          </a:p>
          <a:p>
            <a:pPr marL="801940" lvl="1" indent="-343689">
              <a:buFont typeface="Arial" panose="020B0604020202020204" pitchFamily="34" charset="0"/>
              <a:buChar char="•"/>
            </a:pPr>
            <a:r>
              <a:rPr lang="en-US" sz="1200" dirty="0" smtClean="0">
                <a:latin typeface="Calibri" panose="020F0502020204030204" pitchFamily="34" charset="0"/>
              </a:rPr>
              <a:t>Including 720 teachers, stakeholders, and young people</a:t>
            </a:r>
          </a:p>
          <a:p>
            <a:pPr marL="801940" lvl="1" indent="-343689">
              <a:buFont typeface="Arial" panose="020B0604020202020204" pitchFamily="34" charset="0"/>
              <a:buChar char="•"/>
            </a:pPr>
            <a:r>
              <a:rPr lang="en-US" sz="1200" dirty="0" smtClean="0">
                <a:latin typeface="Calibri" panose="020F0502020204030204" pitchFamily="34" charset="0"/>
              </a:rPr>
              <a:t>Information on all 51 state laws</a:t>
            </a:r>
          </a:p>
          <a:p>
            <a:endParaRPr lang="en-US" sz="1200" b="1" dirty="0" smtClean="0">
              <a:solidFill>
                <a:schemeClr val="accent2">
                  <a:lumMod val="75000"/>
                </a:schemeClr>
              </a:solidFill>
              <a:latin typeface="Calibri" panose="020F0502020204030204" pitchFamily="34" charset="0"/>
            </a:endParaRPr>
          </a:p>
          <a:p>
            <a:r>
              <a:rPr lang="en-US" sz="1200" b="1" dirty="0" smtClean="0">
                <a:solidFill>
                  <a:schemeClr val="accent2">
                    <a:lumMod val="75000"/>
                  </a:schemeClr>
                </a:solidFill>
                <a:latin typeface="Calibri" panose="020F0502020204030204" pitchFamily="34" charset="0"/>
              </a:rPr>
              <a:t>Civic life is moving online</a:t>
            </a:r>
          </a:p>
          <a:p>
            <a:pPr marL="343689" lvl="1" indent="-343689">
              <a:buFont typeface="Arial" panose="020B0604020202020204" pitchFamily="34" charset="0"/>
              <a:buChar char="•"/>
            </a:pPr>
            <a:r>
              <a:rPr lang="en-US" sz="1200" dirty="0" smtClean="0">
                <a:latin typeface="Calibri" panose="020F0502020204030204" pitchFamily="34" charset="0"/>
              </a:rPr>
              <a:t>Digital citizenship</a:t>
            </a:r>
          </a:p>
          <a:p>
            <a:pPr marL="343689" lvl="1" indent="-343689">
              <a:buFont typeface="Arial" panose="020B0604020202020204" pitchFamily="34" charset="0"/>
              <a:buChar char="•"/>
            </a:pPr>
            <a:r>
              <a:rPr lang="en-US" sz="1200" dirty="0" smtClean="0">
                <a:latin typeface="Calibri" panose="020F0502020204030204" pitchFamily="34" charset="0"/>
              </a:rPr>
              <a:t>Potential for lowering the barriers</a:t>
            </a:r>
          </a:p>
          <a:p>
            <a:pPr marL="801940" lvl="1" indent="-343689">
              <a:buFont typeface="Arial" panose="020B0604020202020204" pitchFamily="34" charset="0"/>
              <a:buChar char="•"/>
            </a:pPr>
            <a:endParaRPr lang="en-US" sz="1200" dirty="0" smtClean="0">
              <a:latin typeface="Calibri" panose="020F0502020204030204" pitchFamily="34" charset="0"/>
            </a:endParaRPr>
          </a:p>
          <a:p>
            <a:r>
              <a:rPr lang="en-US" sz="1200" b="1" dirty="0" smtClean="0">
                <a:solidFill>
                  <a:srgbClr val="262673"/>
                </a:solidFill>
                <a:latin typeface="Calibri" panose="020F0502020204030204" pitchFamily="34" charset="0"/>
              </a:rPr>
              <a:t>Inequality</a:t>
            </a:r>
          </a:p>
          <a:p>
            <a:pPr marL="343689" lvl="1" indent="-343689">
              <a:buFont typeface="Arial" panose="020B0604020202020204" pitchFamily="34" charset="0"/>
              <a:buChar char="•"/>
            </a:pPr>
            <a:r>
              <a:rPr lang="en-US" sz="1200" dirty="0" smtClean="0">
                <a:latin typeface="Calibri" panose="020F0502020204030204" pitchFamily="34" charset="0"/>
              </a:rPr>
              <a:t>Unequal opportunity</a:t>
            </a:r>
          </a:p>
          <a:p>
            <a:pPr marL="343689" lvl="1" indent="-343689">
              <a:buFont typeface="Arial" panose="020B0604020202020204" pitchFamily="34" charset="0"/>
              <a:buChar char="•"/>
            </a:pPr>
            <a:r>
              <a:rPr lang="en-US" sz="1200" dirty="0" smtClean="0">
                <a:latin typeface="Calibri" panose="020F0502020204030204" pitchFamily="34" charset="0"/>
              </a:rPr>
              <a:t>Widening gap?</a:t>
            </a:r>
          </a:p>
          <a:p>
            <a:pPr marL="343689" lvl="1" indent="-343689">
              <a:buFont typeface="Arial" panose="020B0604020202020204" pitchFamily="34" charset="0"/>
              <a:buChar char="•"/>
            </a:pPr>
            <a:endParaRPr lang="en-US" sz="1200" dirty="0" smtClean="0">
              <a:latin typeface="Calibri" panose="020F0502020204030204" pitchFamily="34" charset="0"/>
            </a:endParaRPr>
          </a:p>
          <a:p>
            <a:pPr marL="801940" lvl="1" indent="-343689">
              <a:buFont typeface="Arial" panose="020B0604020202020204" pitchFamily="34" charset="0"/>
              <a:buChar char="•"/>
            </a:pPr>
            <a:r>
              <a:rPr lang="en-US" sz="1200" dirty="0" smtClean="0">
                <a:latin typeface="Calibri" panose="020F0502020204030204" pitchFamily="34" charset="0"/>
              </a:rPr>
              <a:t>White, wealthy students are 4-6 times more likely to exceed “proficient” in civics</a:t>
            </a:r>
          </a:p>
          <a:p>
            <a:pPr marL="801940" lvl="1" indent="-343689">
              <a:buFont typeface="Arial" panose="020B0604020202020204" pitchFamily="34" charset="0"/>
              <a:buChar char="•"/>
            </a:pPr>
            <a:r>
              <a:rPr lang="en-US" sz="1200" dirty="0" smtClean="0">
                <a:latin typeface="Calibri" panose="020F0502020204030204" pitchFamily="34" charset="0"/>
              </a:rPr>
              <a:t>7% of low-SES students reached “proficient.”</a:t>
            </a:r>
          </a:p>
          <a:p>
            <a:pPr marL="114563"/>
            <a:endParaRPr lang="en-US" sz="1200" b="0" dirty="0" smtClean="0">
              <a:latin typeface="Calibri" panose="020F0502020204030204" pitchFamily="34" charset="0"/>
            </a:endParaRPr>
          </a:p>
          <a:p>
            <a:pPr marL="114563"/>
            <a:r>
              <a:rPr lang="en-US" sz="1200" b="0" dirty="0" smtClean="0">
                <a:latin typeface="Calibri" panose="020F0502020204030204" pitchFamily="34" charset="0"/>
              </a:rPr>
              <a:t>By the time young women are 18-29 years old, there many gaps related to politics: Interest Gap, Confidence Gap, Expectations Gap,</a:t>
            </a:r>
            <a:r>
              <a:rPr lang="en-US" sz="1200" b="0" baseline="0" dirty="0" smtClean="0">
                <a:latin typeface="Calibri" panose="020F0502020204030204" pitchFamily="34" charset="0"/>
              </a:rPr>
              <a:t> </a:t>
            </a:r>
            <a:r>
              <a:rPr lang="en-US" sz="1200" b="0" dirty="0" smtClean="0">
                <a:latin typeface="Calibri" panose="020F0502020204030204" pitchFamily="34" charset="0"/>
              </a:rPr>
              <a:t>Race and Class Gaps, Assessment Gap, </a:t>
            </a:r>
            <a:endParaRPr lang="en-US" sz="1200" dirty="0" smtClean="0">
              <a:latin typeface="Calibri" panose="020F0502020204030204" pitchFamily="34" charset="0"/>
            </a:endParaRPr>
          </a:p>
          <a:p>
            <a:pPr marL="0" lvl="1" defTabSz="916503">
              <a:defRPr/>
            </a:pPr>
            <a:r>
              <a:rPr lang="en-US" sz="1200" dirty="0" smtClean="0">
                <a:latin typeface="Calibri" panose="020F0502020204030204" pitchFamily="34" charset="0"/>
              </a:rPr>
              <a:t>At the same time that young 18-29 year old women are more likely to participate in many ways such as volunteering and community service, they are less likely to participate in politics. And we know the level of women’s representation in elected office.</a:t>
            </a:r>
          </a:p>
          <a:p>
            <a:pPr marL="343689" lvl="1" indent="-343689">
              <a:buFont typeface="Arial" panose="020B0604020202020204" pitchFamily="34" charset="0"/>
              <a:buChar char="•"/>
            </a:pPr>
            <a:endParaRPr lang="en-US" sz="1200" dirty="0" smtClean="0">
              <a:latin typeface="Calibri" panose="020F0502020204030204" pitchFamily="34" charset="0"/>
            </a:endParaRPr>
          </a:p>
          <a:p>
            <a:r>
              <a:rPr lang="en-US" sz="1200" b="1" dirty="0" smtClean="0">
                <a:latin typeface="Calibri" panose="020F0502020204030204" pitchFamily="34" charset="0"/>
              </a:rPr>
              <a:t>Education</a:t>
            </a:r>
          </a:p>
          <a:p>
            <a:pPr defTabSz="916503"/>
            <a:r>
              <a:rPr lang="en-US" sz="1200" dirty="0" smtClean="0">
                <a:latin typeface="Calibri" panose="020F0502020204030204" pitchFamily="34" charset="0"/>
              </a:rPr>
              <a:t>Move away from the civic mission of education</a:t>
            </a:r>
            <a:br>
              <a:rPr lang="en-US" sz="1200" dirty="0" smtClean="0">
                <a:latin typeface="Calibri" panose="020F0502020204030204" pitchFamily="34" charset="0"/>
              </a:rPr>
            </a:br>
            <a:r>
              <a:rPr lang="en-US" sz="1200" dirty="0" smtClean="0">
                <a:latin typeface="Calibri" panose="020F0502020204030204" pitchFamily="34" charset="0"/>
              </a:rPr>
              <a:t>	More time and efforts on reading and math</a:t>
            </a:r>
            <a:br>
              <a:rPr lang="en-US" sz="1200" dirty="0" smtClean="0">
                <a:latin typeface="Calibri" panose="020F0502020204030204" pitchFamily="34" charset="0"/>
              </a:rPr>
            </a:br>
            <a:r>
              <a:rPr lang="en-US" sz="1200" dirty="0" smtClean="0">
                <a:latin typeface="Calibri" panose="020F0502020204030204" pitchFamily="34" charset="0"/>
              </a:rPr>
              <a:t>	Dependence on high-stakes tests</a:t>
            </a:r>
            <a:br>
              <a:rPr lang="en-US" sz="1200" dirty="0" smtClean="0">
                <a:latin typeface="Calibri" panose="020F0502020204030204" pitchFamily="34" charset="0"/>
              </a:rPr>
            </a:br>
            <a:r>
              <a:rPr lang="en-US" sz="1200" dirty="0" smtClean="0">
                <a:latin typeface="Calibri" panose="020F0502020204030204" pitchFamily="34" charset="0"/>
              </a:rPr>
              <a:t>                   Workforce readiness = </a:t>
            </a:r>
            <a:r>
              <a:rPr lang="en-US" sz="1200" u="sng" dirty="0" smtClean="0">
                <a:latin typeface="Calibri" panose="020F0502020204030204" pitchFamily="34" charset="0"/>
              </a:rPr>
              <a:t>individual</a:t>
            </a:r>
            <a:r>
              <a:rPr lang="en-US" sz="1200" dirty="0" smtClean="0">
                <a:latin typeface="Calibri" panose="020F0502020204030204" pitchFamily="34" charset="0"/>
              </a:rPr>
              <a:t> skills and knowledge</a:t>
            </a:r>
          </a:p>
          <a:p>
            <a:endParaRPr dirty="0"/>
          </a:p>
        </p:txBody>
      </p:sp>
      <p:sp>
        <p:nvSpPr>
          <p:cNvPr id="25" name="Shape 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701357" y="4415790"/>
            <a:ext cx="5607683" cy="4183380"/>
          </a:xfrm>
          <a:prstGeom prst="rect">
            <a:avLst/>
          </a:prstGeom>
        </p:spPr>
        <p:txBody>
          <a:bodyPr lIns="91635" tIns="91635" rIns="91635" bIns="91635" anchor="ctr" anchorCtr="0">
            <a:noAutofit/>
          </a:bodyPr>
          <a:lstStyle/>
          <a:p>
            <a:endParaRPr dirty="0"/>
          </a:p>
        </p:txBody>
      </p:sp>
      <p:sp>
        <p:nvSpPr>
          <p:cNvPr id="25" name="Shape 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701357" y="4415790"/>
            <a:ext cx="5607683" cy="4183380"/>
          </a:xfrm>
          <a:prstGeom prst="rect">
            <a:avLst/>
          </a:prstGeom>
        </p:spPr>
        <p:txBody>
          <a:bodyPr lIns="91635" tIns="91635" rIns="91635" bIns="91635" anchor="ctr" anchorCtr="0">
            <a:noAutofit/>
          </a:bodyPr>
          <a:lstStyle/>
          <a:p>
            <a:endParaRPr dirty="0"/>
          </a:p>
        </p:txBody>
      </p:sp>
      <p:sp>
        <p:nvSpPr>
          <p:cNvPr id="25" name="Shape 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2366016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a:t>
            </a:r>
            <a:r>
              <a:rPr lang="en-US" baseline="0" dirty="0" smtClean="0"/>
              <a:t> of civically alienated??</a:t>
            </a:r>
          </a:p>
          <a:p>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100658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bj" type="obj">
  <p:cSld name="Title and Content">
    <p:spTree>
      <p:nvGrpSpPr>
        <p:cNvPr id="1" name="Shape 12"/>
        <p:cNvGrpSpPr/>
        <p:nvPr/>
      </p:nvGrpSpPr>
      <p:grpSpPr>
        <a:xfrm>
          <a:off x="0" y="0"/>
          <a:ext cx="0" cy="0"/>
          <a:chOff x="0" y="0"/>
          <a:chExt cx="0" cy="0"/>
        </a:xfrm>
      </p:grpSpPr>
      <p:sp>
        <p:nvSpPr>
          <p:cNvPr id="13" name="Shape 13"/>
          <p:cNvSpPr/>
          <p:nvPr/>
        </p:nvSpPr>
        <p:spPr>
          <a:xfrm>
            <a:off x="3657600" y="6067425"/>
            <a:ext cx="5486400" cy="790575"/>
          </a:xfrm>
          <a:prstGeom prst="rect">
            <a:avLst/>
          </a:prstGeom>
          <a:blipFill>
            <a:blip r:embed="rId2"/>
            <a:stretch>
              <a:fillRect/>
            </a:stretch>
          </a:blipFill>
        </p:spPr>
      </p:sp>
      <p:sp>
        <p:nvSpPr>
          <p:cNvPr id="14" name="Shape 14"/>
          <p:cNvSpPr txBox="1"/>
          <p:nvPr/>
        </p:nvSpPr>
        <p:spPr>
          <a:xfrm>
            <a:off x="6553200" y="6248400"/>
            <a:ext cx="2362200" cy="366713"/>
          </a:xfrm>
          <a:prstGeom prst="rect">
            <a:avLst/>
          </a:prstGeom>
          <a:noFill/>
          <a:ln>
            <a:noFill/>
          </a:ln>
        </p:spPr>
        <p:txBody>
          <a:bodyPr lIns="91425" tIns="45700" rIns="91425" bIns="45700" anchor="t" anchorCtr="0">
            <a:noAutofit/>
          </a:bodyPr>
          <a:lstStyle/>
          <a:p>
            <a:pPr marL="0" marR="0" lvl="0" indent="0" algn="l" rtl="0">
              <a:spcBef>
                <a:spcPts val="900"/>
              </a:spcBef>
              <a:spcAft>
                <a:spcPts val="0"/>
              </a:spcAft>
              <a:buSzPct val="25000"/>
              <a:buNone/>
            </a:pPr>
            <a:r>
              <a:rPr lang="en-US" sz="1800" b="0" i="0" u="none" strike="noStrike" cap="none" baseline="0">
                <a:solidFill>
                  <a:schemeClr val="lt1"/>
                </a:solidFill>
                <a:latin typeface="Arial"/>
                <a:ea typeface="Arial"/>
                <a:cs typeface="Arial"/>
                <a:sym typeface="Arial"/>
              </a:rPr>
              <a:t>www.</a:t>
            </a:r>
            <a:r>
              <a:rPr lang="en-US" sz="1800" b="1" i="0" u="none" strike="noStrike" cap="none" baseline="0">
                <a:solidFill>
                  <a:schemeClr val="lt1"/>
                </a:solidFill>
                <a:latin typeface="Arial"/>
                <a:ea typeface="Arial"/>
                <a:cs typeface="Arial"/>
                <a:sym typeface="Arial"/>
              </a:rPr>
              <a:t>civicyouth</a:t>
            </a:r>
            <a:r>
              <a:rPr lang="en-US" sz="1800" b="0" i="0" u="none" strike="noStrike" cap="none" baseline="0">
                <a:solidFill>
                  <a:schemeClr val="lt1"/>
                </a:solidFill>
                <a:latin typeface="Arial"/>
                <a:ea typeface="Arial"/>
                <a:cs typeface="Arial"/>
                <a:sym typeface="Arial"/>
              </a:rPr>
              <a:t>.org</a:t>
            </a:r>
          </a:p>
        </p:txBody>
      </p:sp>
      <p:sp>
        <p:nvSpPr>
          <p:cNvPr id="15" name="Shape 15"/>
          <p:cNvSpPr txBox="1">
            <a:spLocks noGrp="1"/>
          </p:cNvSpPr>
          <p:nvPr>
            <p:ph type="title"/>
          </p:nvPr>
        </p:nvSpPr>
        <p:spPr>
          <a:xfrm>
            <a:off x="914400" y="685800"/>
            <a:ext cx="7772400" cy="1143000"/>
          </a:xfrm>
          <a:prstGeom prst="rect">
            <a:avLst/>
          </a:prstGeom>
          <a:noFill/>
          <a:ln>
            <a:noFill/>
          </a:ln>
        </p:spPr>
        <p:txBody>
          <a:bodyPr lIns="91425" tIns="91425" rIns="91425" bIns="91425" anchor="ctr" anchorCtr="0"/>
          <a:lstStyle>
            <a:lvl1pPr algn="ctr" rtl="0">
              <a:spcBef>
                <a:spcPts val="0"/>
              </a:spcBef>
              <a:spcAft>
                <a:spcPts val="0"/>
              </a:spcAft>
              <a:defRPr sz="3400" b="1">
                <a:solidFill>
                  <a:schemeClr val="dk2"/>
                </a:solidFill>
                <a:latin typeface="Arial"/>
                <a:ea typeface="Arial"/>
                <a:cs typeface="Arial"/>
                <a:sym typeface="Arial"/>
              </a:defRPr>
            </a:lvl1pPr>
            <a:lvl2pPr algn="ctr" rtl="0">
              <a:spcBef>
                <a:spcPts val="0"/>
              </a:spcBef>
              <a:spcAft>
                <a:spcPts val="0"/>
              </a:spcAft>
              <a:defRPr sz="3400" b="1">
                <a:solidFill>
                  <a:schemeClr val="dk2"/>
                </a:solidFill>
                <a:latin typeface="Arial"/>
                <a:ea typeface="Arial"/>
                <a:cs typeface="Arial"/>
                <a:sym typeface="Arial"/>
              </a:defRPr>
            </a:lvl2pPr>
            <a:lvl3pPr algn="ctr" rtl="0">
              <a:spcBef>
                <a:spcPts val="0"/>
              </a:spcBef>
              <a:spcAft>
                <a:spcPts val="0"/>
              </a:spcAft>
              <a:defRPr sz="3400" b="1">
                <a:solidFill>
                  <a:schemeClr val="dk2"/>
                </a:solidFill>
                <a:latin typeface="Arial"/>
                <a:ea typeface="Arial"/>
                <a:cs typeface="Arial"/>
                <a:sym typeface="Arial"/>
              </a:defRPr>
            </a:lvl3pPr>
            <a:lvl4pPr algn="ctr" rtl="0">
              <a:spcBef>
                <a:spcPts val="0"/>
              </a:spcBef>
              <a:spcAft>
                <a:spcPts val="0"/>
              </a:spcAft>
              <a:defRPr sz="3400" b="1">
                <a:solidFill>
                  <a:schemeClr val="dk2"/>
                </a:solidFill>
                <a:latin typeface="Arial"/>
                <a:ea typeface="Arial"/>
                <a:cs typeface="Arial"/>
                <a:sym typeface="Arial"/>
              </a:defRPr>
            </a:lvl4pPr>
            <a:lvl5pPr algn="ctr" rtl="0">
              <a:spcBef>
                <a:spcPts val="0"/>
              </a:spcBef>
              <a:spcAft>
                <a:spcPts val="0"/>
              </a:spcAft>
              <a:defRPr sz="3400" b="1">
                <a:solidFill>
                  <a:schemeClr val="dk2"/>
                </a:solidFill>
                <a:latin typeface="Arial"/>
                <a:ea typeface="Arial"/>
                <a:cs typeface="Arial"/>
                <a:sym typeface="Arial"/>
              </a:defRPr>
            </a:lvl5pPr>
            <a:lvl6pPr marL="457200" algn="ctr" rtl="0">
              <a:spcBef>
                <a:spcPts val="0"/>
              </a:spcBef>
              <a:spcAft>
                <a:spcPts val="0"/>
              </a:spcAft>
              <a:defRPr sz="3400" b="1">
                <a:solidFill>
                  <a:schemeClr val="dk2"/>
                </a:solidFill>
                <a:latin typeface="Verdana"/>
                <a:ea typeface="Verdana"/>
                <a:cs typeface="Verdana"/>
                <a:sym typeface="Verdana"/>
              </a:defRPr>
            </a:lvl6pPr>
            <a:lvl7pPr marL="914400" algn="ctr" rtl="0">
              <a:spcBef>
                <a:spcPts val="0"/>
              </a:spcBef>
              <a:spcAft>
                <a:spcPts val="0"/>
              </a:spcAft>
              <a:defRPr sz="3400" b="1">
                <a:solidFill>
                  <a:schemeClr val="dk2"/>
                </a:solidFill>
                <a:latin typeface="Verdana"/>
                <a:ea typeface="Verdana"/>
                <a:cs typeface="Verdana"/>
                <a:sym typeface="Verdana"/>
              </a:defRPr>
            </a:lvl7pPr>
            <a:lvl8pPr marL="1371600" algn="ctr" rtl="0">
              <a:spcBef>
                <a:spcPts val="0"/>
              </a:spcBef>
              <a:spcAft>
                <a:spcPts val="0"/>
              </a:spcAft>
              <a:defRPr sz="3400" b="1">
                <a:solidFill>
                  <a:schemeClr val="dk2"/>
                </a:solidFill>
                <a:latin typeface="Verdana"/>
                <a:ea typeface="Verdana"/>
                <a:cs typeface="Verdana"/>
                <a:sym typeface="Verdana"/>
              </a:defRPr>
            </a:lvl8pPr>
            <a:lvl9pPr marL="1828800" algn="ctr" rtl="0">
              <a:spcBef>
                <a:spcPts val="0"/>
              </a:spcBef>
              <a:spcAft>
                <a:spcPts val="0"/>
              </a:spcAft>
              <a:defRPr sz="3400" b="1">
                <a:solidFill>
                  <a:schemeClr val="dk2"/>
                </a:solidFill>
                <a:latin typeface="Verdana"/>
                <a:ea typeface="Verdana"/>
                <a:cs typeface="Verdana"/>
                <a:sym typeface="Verdana"/>
              </a:defRPr>
            </a:lvl9pPr>
          </a:lstStyle>
          <a:p>
            <a:endParaRPr dirty="0"/>
          </a:p>
        </p:txBody>
      </p:sp>
      <p:sp>
        <p:nvSpPr>
          <p:cNvPr id="16" name="Shape 16"/>
          <p:cNvSpPr txBox="1">
            <a:spLocks noGrp="1"/>
          </p:cNvSpPr>
          <p:nvPr>
            <p:ph type="body" idx="1"/>
          </p:nvPr>
        </p:nvSpPr>
        <p:spPr>
          <a:xfrm>
            <a:off x="457200" y="1981200"/>
            <a:ext cx="8229600" cy="4114800"/>
          </a:xfrm>
          <a:prstGeom prst="rect">
            <a:avLst/>
          </a:prstGeom>
          <a:noFill/>
          <a:ln>
            <a:noFill/>
          </a:ln>
        </p:spPr>
        <p:txBody>
          <a:bodyPr lIns="91425" tIns="91425" rIns="91425" bIns="91425" anchor="t" anchorCtr="0"/>
          <a:lstStyle>
            <a:lvl1pPr marL="342900" indent="-228600" algn="l" rtl="0">
              <a:spcBef>
                <a:spcPts val="600"/>
              </a:spcBef>
              <a:spcAft>
                <a:spcPts val="0"/>
              </a:spcAft>
              <a:buClr>
                <a:schemeClr val="dk1"/>
              </a:buClr>
              <a:buFont typeface="Arial"/>
              <a:buChar char="•"/>
              <a:defRPr sz="3000" b="1">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b="1">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b="1">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b="1">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b="1">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b="1">
                <a:solidFill>
                  <a:schemeClr val="dk1"/>
                </a:solidFill>
              </a:defRPr>
            </a:lvl6pPr>
            <a:lvl7pPr marL="2971800" indent="-152400" algn="l" rtl="0">
              <a:spcBef>
                <a:spcPts val="400"/>
              </a:spcBef>
              <a:spcAft>
                <a:spcPts val="0"/>
              </a:spcAft>
              <a:buClr>
                <a:schemeClr val="dk1"/>
              </a:buClr>
              <a:buFont typeface="Arial"/>
              <a:buChar char="•"/>
              <a:defRPr sz="2000" b="1">
                <a:solidFill>
                  <a:schemeClr val="dk1"/>
                </a:solidFill>
              </a:defRPr>
            </a:lvl7pPr>
            <a:lvl8pPr marL="3429000" indent="-152400" algn="l" rtl="0">
              <a:spcBef>
                <a:spcPts val="400"/>
              </a:spcBef>
              <a:spcAft>
                <a:spcPts val="0"/>
              </a:spcAft>
              <a:buClr>
                <a:schemeClr val="dk1"/>
              </a:buClr>
              <a:buFont typeface="Arial"/>
              <a:buChar char="•"/>
              <a:defRPr sz="2000" b="1">
                <a:solidFill>
                  <a:schemeClr val="dk1"/>
                </a:solidFill>
              </a:defRPr>
            </a:lvl8pPr>
            <a:lvl9pPr marL="3886200" indent="-152400" algn="l" rtl="0">
              <a:spcBef>
                <a:spcPts val="400"/>
              </a:spcBef>
              <a:spcAft>
                <a:spcPts val="0"/>
              </a:spcAft>
              <a:buClr>
                <a:schemeClr val="dk1"/>
              </a:buClr>
              <a:buFont typeface="Arial"/>
              <a:buChar char="•"/>
              <a:defRPr sz="2000" b="1">
                <a:solidFill>
                  <a:schemeClr val="dk1"/>
                </a:solidFill>
              </a:defRPr>
            </a:lvl9pPr>
          </a:lstStyle>
          <a:p>
            <a:endParaRPr dirty="0"/>
          </a:p>
        </p:txBody>
      </p:sp>
      <p:sp>
        <p:nvSpPr>
          <p:cNvPr id="17" name="Shape 17"/>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dirty="0"/>
          </a:p>
        </p:txBody>
      </p:sp>
      <p:sp>
        <p:nvSpPr>
          <p:cNvPr id="18" name="Shape 18"/>
          <p:cNvSpPr/>
          <p:nvPr/>
        </p:nvSpPr>
        <p:spPr>
          <a:xfrm>
            <a:off x="0" y="0"/>
            <a:ext cx="5486400" cy="790575"/>
          </a:xfrm>
          <a:prstGeom prst="rect">
            <a:avLst/>
          </a:prstGeom>
          <a:blipFill>
            <a:blip r:embed="rId2"/>
            <a:stretch>
              <a:fillRect/>
            </a:stretch>
          </a:blipFill>
        </p:spPr>
      </p:sp>
      <p:sp>
        <p:nvSpPr>
          <p:cNvPr id="9" name="Shape 21"/>
          <p:cNvSpPr>
            <a:spLocks noChangeAspect="1"/>
          </p:cNvSpPr>
          <p:nvPr userDrawn="1"/>
        </p:nvSpPr>
        <p:spPr>
          <a:xfrm>
            <a:off x="5562600" y="-9524"/>
            <a:ext cx="3428999" cy="1020596"/>
          </a:xfrm>
          <a:prstGeom prst="rect">
            <a:avLst/>
          </a:prstGeom>
          <a:blipFill>
            <a:blip r:embed="rId3"/>
            <a:stretch>
              <a:fillRect/>
            </a:stretch>
          </a:blipFill>
        </p:spPr>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600" y="6159611"/>
            <a:ext cx="3232404" cy="60620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914400" y="685800"/>
            <a:ext cx="77724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3400" b="1" i="0" u="none" strike="noStrike" cap="none" baseline="0">
                <a:solidFill>
                  <a:schemeClr val="dk2"/>
                </a:solidFill>
                <a:latin typeface="Arial"/>
                <a:ea typeface="Arial"/>
                <a:cs typeface="Arial"/>
                <a:sym typeface="Arial"/>
              </a:defRPr>
            </a:lvl1pPr>
            <a:lvl2pPr marL="0" marR="0" indent="0" algn="ctr" rtl="0">
              <a:spcBef>
                <a:spcPts val="0"/>
              </a:spcBef>
              <a:spcAft>
                <a:spcPts val="0"/>
              </a:spcAft>
              <a:defRPr sz="3400" b="1" i="0" u="none" strike="noStrike" cap="none" baseline="0">
                <a:solidFill>
                  <a:schemeClr val="dk2"/>
                </a:solidFill>
                <a:latin typeface="Arial"/>
                <a:ea typeface="Arial"/>
                <a:cs typeface="Arial"/>
                <a:sym typeface="Arial"/>
              </a:defRPr>
            </a:lvl2pPr>
            <a:lvl3pPr marL="0" marR="0" indent="0" algn="ctr" rtl="0">
              <a:spcBef>
                <a:spcPts val="0"/>
              </a:spcBef>
              <a:spcAft>
                <a:spcPts val="0"/>
              </a:spcAft>
              <a:defRPr sz="3400" b="1" i="0" u="none" strike="noStrike" cap="none" baseline="0">
                <a:solidFill>
                  <a:schemeClr val="dk2"/>
                </a:solidFill>
                <a:latin typeface="Arial"/>
                <a:ea typeface="Arial"/>
                <a:cs typeface="Arial"/>
                <a:sym typeface="Arial"/>
              </a:defRPr>
            </a:lvl3pPr>
            <a:lvl4pPr marL="0" marR="0" indent="0" algn="ctr" rtl="0">
              <a:spcBef>
                <a:spcPts val="0"/>
              </a:spcBef>
              <a:spcAft>
                <a:spcPts val="0"/>
              </a:spcAft>
              <a:defRPr sz="3400" b="1" i="0" u="none" strike="noStrike" cap="none" baseline="0">
                <a:solidFill>
                  <a:schemeClr val="dk2"/>
                </a:solidFill>
                <a:latin typeface="Arial"/>
                <a:ea typeface="Arial"/>
                <a:cs typeface="Arial"/>
                <a:sym typeface="Arial"/>
              </a:defRPr>
            </a:lvl4pPr>
            <a:lvl5pPr marL="0" marR="0" indent="0" algn="ctr" rtl="0">
              <a:spcBef>
                <a:spcPts val="0"/>
              </a:spcBef>
              <a:spcAft>
                <a:spcPts val="0"/>
              </a:spcAft>
              <a:defRPr sz="3400" b="1" i="0" u="none" strike="noStrike" cap="none" baseline="0">
                <a:solidFill>
                  <a:schemeClr val="dk2"/>
                </a:solidFill>
                <a:latin typeface="Arial"/>
                <a:ea typeface="Arial"/>
                <a:cs typeface="Arial"/>
                <a:sym typeface="Arial"/>
              </a:defRPr>
            </a:lvl5pPr>
            <a:lvl6pPr marL="457200" marR="0" indent="0" algn="ctr" rtl="0">
              <a:spcBef>
                <a:spcPts val="0"/>
              </a:spcBef>
              <a:spcAft>
                <a:spcPts val="0"/>
              </a:spcAft>
              <a:defRPr sz="3400" b="1" i="0" u="none" strike="noStrike" cap="none" baseline="0">
                <a:solidFill>
                  <a:schemeClr val="dk2"/>
                </a:solidFill>
                <a:latin typeface="Verdana"/>
                <a:ea typeface="Verdana"/>
                <a:cs typeface="Verdana"/>
                <a:sym typeface="Verdana"/>
              </a:defRPr>
            </a:lvl6pPr>
            <a:lvl7pPr marL="914400" marR="0" indent="0" algn="ctr" rtl="0">
              <a:spcBef>
                <a:spcPts val="0"/>
              </a:spcBef>
              <a:spcAft>
                <a:spcPts val="0"/>
              </a:spcAft>
              <a:defRPr sz="3400" b="1" i="0" u="none" strike="noStrike" cap="none" baseline="0">
                <a:solidFill>
                  <a:schemeClr val="dk2"/>
                </a:solidFill>
                <a:latin typeface="Verdana"/>
                <a:ea typeface="Verdana"/>
                <a:cs typeface="Verdana"/>
                <a:sym typeface="Verdana"/>
              </a:defRPr>
            </a:lvl7pPr>
            <a:lvl8pPr marL="1371600" marR="0" indent="0" algn="ctr" rtl="0">
              <a:spcBef>
                <a:spcPts val="0"/>
              </a:spcBef>
              <a:spcAft>
                <a:spcPts val="0"/>
              </a:spcAft>
              <a:defRPr sz="3400" b="1" i="0" u="none" strike="noStrike" cap="none" baseline="0">
                <a:solidFill>
                  <a:schemeClr val="dk2"/>
                </a:solidFill>
                <a:latin typeface="Verdana"/>
                <a:ea typeface="Verdana"/>
                <a:cs typeface="Verdana"/>
                <a:sym typeface="Verdana"/>
              </a:defRPr>
            </a:lvl8pPr>
            <a:lvl9pPr marL="1828800" marR="0" indent="0" algn="ctr" rtl="0">
              <a:spcBef>
                <a:spcPts val="0"/>
              </a:spcBef>
              <a:spcAft>
                <a:spcPts val="0"/>
              </a:spcAft>
              <a:defRPr sz="3400" b="1" i="0" u="none" strike="noStrike" cap="none" baseline="0">
                <a:solidFill>
                  <a:schemeClr val="dk2"/>
                </a:solidFill>
                <a:latin typeface="Verdana"/>
                <a:ea typeface="Verdana"/>
                <a:cs typeface="Verdana"/>
                <a:sym typeface="Verdana"/>
              </a:defRPr>
            </a:lvl9pPr>
          </a:lstStyle>
          <a:p>
            <a:endParaRPr/>
          </a:p>
        </p:txBody>
      </p:sp>
      <p:sp>
        <p:nvSpPr>
          <p:cNvPr id="10" name="Shape 10"/>
          <p:cNvSpPr txBox="1">
            <a:spLocks noGrp="1"/>
          </p:cNvSpPr>
          <p:nvPr>
            <p:ph type="body" idx="1"/>
          </p:nvPr>
        </p:nvSpPr>
        <p:spPr>
          <a:xfrm>
            <a:off x="457200" y="1981200"/>
            <a:ext cx="8229600" cy="4114800"/>
          </a:xfrm>
          <a:prstGeom prst="rect">
            <a:avLst/>
          </a:prstGeom>
          <a:noFill/>
          <a:ln>
            <a:noFill/>
          </a:ln>
        </p:spPr>
        <p:txBody>
          <a:bodyPr lIns="91425" tIns="91425" rIns="91425" bIns="91425" anchor="t" anchorCtr="0"/>
          <a:lstStyle>
            <a:lvl1pPr marL="342900" marR="0" indent="-228600" algn="l" rtl="0">
              <a:spcBef>
                <a:spcPts val="600"/>
              </a:spcBef>
              <a:spcAft>
                <a:spcPts val="0"/>
              </a:spcAft>
              <a:buClr>
                <a:schemeClr val="dk1"/>
              </a:buClr>
              <a:buFont typeface="Arial"/>
              <a:buChar char="•"/>
              <a:defRPr sz="3000" b="1" i="0" u="none" strike="noStrike" cap="none" baseline="0">
                <a:solidFill>
                  <a:schemeClr val="dk1"/>
                </a:solidFill>
                <a:latin typeface="Arial"/>
                <a:ea typeface="Arial"/>
                <a:cs typeface="Arial"/>
                <a:sym typeface="Arial"/>
              </a:defRPr>
            </a:lvl1pPr>
            <a:lvl2pPr marL="742950" marR="0" indent="-177800" algn="l" rtl="0">
              <a:spcBef>
                <a:spcPts val="560"/>
              </a:spcBef>
              <a:spcAft>
                <a:spcPts val="0"/>
              </a:spcAft>
              <a:buClr>
                <a:schemeClr val="dk1"/>
              </a:buClr>
              <a:buFont typeface="Arial"/>
              <a:buChar char="•"/>
              <a:defRPr sz="2800" b="1" i="0" u="none" strike="noStrike" cap="none" baseline="0">
                <a:solidFill>
                  <a:schemeClr val="dk1"/>
                </a:solidFill>
                <a:latin typeface="Arial"/>
                <a:ea typeface="Arial"/>
                <a:cs typeface="Arial"/>
                <a:sym typeface="Arial"/>
              </a:defRPr>
            </a:lvl2pPr>
            <a:lvl3pPr marL="1143000" marR="0" indent="-136525" algn="l" rtl="0">
              <a:spcBef>
                <a:spcPts val="480"/>
              </a:spcBef>
              <a:spcAft>
                <a:spcPts val="0"/>
              </a:spcAft>
              <a:buClr>
                <a:schemeClr val="dk1"/>
              </a:buClr>
              <a:buFont typeface="Arial"/>
              <a:buChar char="•"/>
              <a:defRPr sz="2400" b="1" i="0" u="none" strike="noStrike" cap="none" baseline="0">
                <a:solidFill>
                  <a:schemeClr val="dk1"/>
                </a:solidFill>
                <a:latin typeface="Arial"/>
                <a:ea typeface="Arial"/>
                <a:cs typeface="Arial"/>
                <a:sym typeface="Arial"/>
              </a:defRPr>
            </a:lvl3pPr>
            <a:lvl4pPr marL="1600200" marR="0" indent="-152400" algn="l" rtl="0">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defRPr>
            </a:lvl4pPr>
            <a:lvl5pPr marL="2057400" marR="0" indent="-152400" algn="l" rtl="0">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defRPr>
            </a:lvl5pPr>
            <a:lvl6pPr marL="2514600" marR="0" indent="-152400" algn="l" rtl="0">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defRPr>
            </a:lvl6pPr>
            <a:lvl7pPr marL="2971800" marR="0" indent="-152400" algn="l" rtl="0">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defRPr>
            </a:lvl7pPr>
            <a:lvl8pPr marL="3429000" marR="0" indent="-152400" algn="l" rtl="0">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defRPr>
            </a:lvl8pPr>
            <a:lvl9pPr marL="3886200" marR="0" indent="-152400" algn="l" rtl="0">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defRPr>
            </a:lvl9pPr>
          </a:lstStyle>
          <a:p>
            <a:endParaRPr/>
          </a:p>
        </p:txBody>
      </p:sp>
      <p:sp>
        <p:nvSpPr>
          <p:cNvPr id="11" name="Shape 11"/>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defRPr sz="14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www.civicyouth.org" TargetMode="External"/><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2" name="Rectangle 1"/>
          <p:cNvSpPr/>
          <p:nvPr/>
        </p:nvSpPr>
        <p:spPr>
          <a:xfrm>
            <a:off x="1036412" y="1524000"/>
            <a:ext cx="7289175" cy="1200329"/>
          </a:xfrm>
          <a:prstGeom prst="rect">
            <a:avLst/>
          </a:prstGeom>
        </p:spPr>
        <p:txBody>
          <a:bodyPr wrap="none">
            <a:spAutoFit/>
          </a:bodyPr>
          <a:lstStyle/>
          <a:p>
            <a:pPr algn="ctr"/>
            <a:r>
              <a:rPr lang="en-US" sz="3600" b="1" dirty="0" smtClean="0">
                <a:solidFill>
                  <a:srgbClr val="002060"/>
                </a:solidFill>
              </a:rPr>
              <a:t>The State of Youth Engagement </a:t>
            </a:r>
            <a:br>
              <a:rPr lang="en-US" sz="3600" b="1" dirty="0" smtClean="0">
                <a:solidFill>
                  <a:srgbClr val="002060"/>
                </a:solidFill>
              </a:rPr>
            </a:br>
            <a:r>
              <a:rPr lang="en-US" sz="3600" b="1" dirty="0" smtClean="0">
                <a:solidFill>
                  <a:srgbClr val="002060"/>
                </a:solidFill>
              </a:rPr>
              <a:t>in the United States</a:t>
            </a:r>
            <a:endParaRPr lang="en-US" sz="3600" b="1" dirty="0">
              <a:solidFill>
                <a:srgbClr val="002060"/>
              </a:solidFill>
            </a:endParaRPr>
          </a:p>
        </p:txBody>
      </p:sp>
      <p:sp>
        <p:nvSpPr>
          <p:cNvPr id="3" name="Rectangle 2"/>
          <p:cNvSpPr/>
          <p:nvPr/>
        </p:nvSpPr>
        <p:spPr>
          <a:xfrm>
            <a:off x="2286000" y="2844225"/>
            <a:ext cx="4572000" cy="3231654"/>
          </a:xfrm>
          <a:prstGeom prst="rect">
            <a:avLst/>
          </a:prstGeom>
        </p:spPr>
        <p:txBody>
          <a:bodyPr>
            <a:spAutoFit/>
          </a:bodyPr>
          <a:lstStyle/>
          <a:p>
            <a:pPr algn="ctr"/>
            <a:endParaRPr lang="en-US" dirty="0" smtClean="0"/>
          </a:p>
          <a:p>
            <a:pPr algn="ctr"/>
            <a:endParaRPr lang="en-US" dirty="0" smtClean="0"/>
          </a:p>
          <a:p>
            <a:pPr algn="ctr"/>
            <a:endParaRPr lang="en-US" dirty="0"/>
          </a:p>
          <a:p>
            <a:pPr algn="ctr"/>
            <a:r>
              <a:rPr lang="en-US" sz="2000" b="1" dirty="0" smtClean="0">
                <a:solidFill>
                  <a:srgbClr val="C00000"/>
                </a:solidFill>
              </a:rPr>
              <a:t>Felicia M. Sullivan, Ph.D.</a:t>
            </a:r>
          </a:p>
          <a:p>
            <a:pPr algn="ctr"/>
            <a:r>
              <a:rPr lang="en-US" sz="2000" i="1" dirty="0" smtClean="0">
                <a:solidFill>
                  <a:srgbClr val="C00000"/>
                </a:solidFill>
              </a:rPr>
              <a:t>Senior Researcher</a:t>
            </a:r>
          </a:p>
          <a:p>
            <a:pPr algn="ctr"/>
            <a:endParaRPr lang="en-US" dirty="0" smtClean="0"/>
          </a:p>
          <a:p>
            <a:pPr algn="ctr"/>
            <a:endParaRPr lang="en-US" dirty="0"/>
          </a:p>
          <a:p>
            <a:pPr algn="ctr"/>
            <a:r>
              <a:rPr lang="en-US" sz="1600" dirty="0" smtClean="0">
                <a:solidFill>
                  <a:srgbClr val="002060"/>
                </a:solidFill>
              </a:rPr>
              <a:t>NC State University </a:t>
            </a:r>
            <a:br>
              <a:rPr lang="en-US" sz="1600" dirty="0" smtClean="0">
                <a:solidFill>
                  <a:srgbClr val="002060"/>
                </a:solidFill>
              </a:rPr>
            </a:br>
            <a:r>
              <a:rPr lang="en-US" sz="1600" dirty="0" smtClean="0">
                <a:solidFill>
                  <a:srgbClr val="002060"/>
                </a:solidFill>
              </a:rPr>
              <a:t>Institute for Emerging Issues </a:t>
            </a:r>
          </a:p>
          <a:p>
            <a:pPr algn="ctr"/>
            <a:r>
              <a:rPr lang="en-US" sz="1600" dirty="0" smtClean="0">
                <a:solidFill>
                  <a:srgbClr val="002060"/>
                </a:solidFill>
              </a:rPr>
              <a:t>#</a:t>
            </a:r>
            <a:r>
              <a:rPr lang="en-US" sz="1600" dirty="0" err="1" smtClean="0">
                <a:solidFill>
                  <a:srgbClr val="002060"/>
                </a:solidFill>
              </a:rPr>
              <a:t>YouthEngageNC</a:t>
            </a:r>
            <a:r>
              <a:rPr lang="en-US" sz="1600" dirty="0" smtClean="0">
                <a:solidFill>
                  <a:srgbClr val="002060"/>
                </a:solidFill>
              </a:rPr>
              <a:t> Summit</a:t>
            </a:r>
            <a:br>
              <a:rPr lang="en-US" sz="1600" dirty="0" smtClean="0">
                <a:solidFill>
                  <a:srgbClr val="002060"/>
                </a:solidFill>
              </a:rPr>
            </a:br>
            <a:endParaRPr lang="en-US" sz="1600" dirty="0" smtClean="0">
              <a:solidFill>
                <a:srgbClr val="002060"/>
              </a:solidFill>
            </a:endParaRPr>
          </a:p>
          <a:p>
            <a:pPr algn="ctr"/>
            <a:r>
              <a:rPr lang="en-US" sz="1600" dirty="0" smtClean="0">
                <a:solidFill>
                  <a:srgbClr val="002060"/>
                </a:solidFill>
              </a:rPr>
              <a:t>Friday, November 6, 2015</a:t>
            </a:r>
          </a:p>
          <a:p>
            <a:pPr algn="ctr"/>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2" name="Rectangle 1"/>
          <p:cNvSpPr/>
          <p:nvPr/>
        </p:nvSpPr>
        <p:spPr>
          <a:xfrm>
            <a:off x="628651" y="1600200"/>
            <a:ext cx="8229600" cy="646331"/>
          </a:xfrm>
          <a:prstGeom prst="rect">
            <a:avLst/>
          </a:prstGeom>
        </p:spPr>
        <p:txBody>
          <a:bodyPr wrap="square">
            <a:spAutoFit/>
          </a:bodyPr>
          <a:lstStyle/>
          <a:p>
            <a:r>
              <a:rPr lang="en-US" sz="3600" b="1" dirty="0" smtClean="0">
                <a:solidFill>
                  <a:srgbClr val="C00000"/>
                </a:solidFill>
              </a:rPr>
              <a:t>Why is engagement important?</a:t>
            </a:r>
          </a:p>
        </p:txBody>
      </p:sp>
      <p:sp>
        <p:nvSpPr>
          <p:cNvPr id="5" name="Content Placeholder 2"/>
          <p:cNvSpPr txBox="1">
            <a:spLocks/>
          </p:cNvSpPr>
          <p:nvPr/>
        </p:nvSpPr>
        <p:spPr>
          <a:xfrm>
            <a:off x="609600" y="2408237"/>
            <a:ext cx="8229600" cy="4525963"/>
          </a:xfrm>
          <a:prstGeom prst="rect">
            <a:avLst/>
          </a:prstGeom>
          <a:noFill/>
          <a:ln>
            <a:noFill/>
          </a:ln>
        </p:spPr>
        <p:txBody>
          <a:bodyPr lIns="91425" tIns="91425" rIns="91425" bIns="91425" anchor="t" anchorCtr="0">
            <a:normAutofit/>
          </a:bodyPr>
          <a:lstStyle>
            <a:defPPr marR="0" algn="l" rtl="0">
              <a:lnSpc>
                <a:spcPct val="100000"/>
              </a:lnSpc>
              <a:spcBef>
                <a:spcPts val="0"/>
              </a:spcBef>
              <a:spcAft>
                <a:spcPts val="0"/>
              </a:spcAft>
            </a:defPPr>
            <a:lvl1pPr marL="342900" marR="0" indent="-228600" algn="l" rtl="0">
              <a:lnSpc>
                <a:spcPct val="100000"/>
              </a:lnSpc>
              <a:spcBef>
                <a:spcPts val="600"/>
              </a:spcBef>
              <a:spcAft>
                <a:spcPts val="0"/>
              </a:spcAft>
              <a:buClr>
                <a:schemeClr val="dk1"/>
              </a:buClr>
              <a:buFont typeface="Arial"/>
              <a:buChar char="•"/>
              <a:defRPr sz="3000" b="1" i="0" u="none" strike="noStrike" cap="none" baseline="0">
                <a:solidFill>
                  <a:schemeClr val="dk1"/>
                </a:solidFill>
                <a:latin typeface="Arial"/>
                <a:ea typeface="Arial"/>
                <a:cs typeface="Arial"/>
                <a:sym typeface="Arial"/>
                <a:rtl val="0"/>
              </a:defRPr>
            </a:lvl1pPr>
            <a:lvl2pPr marL="742950" marR="0" indent="-177800" algn="l" rtl="0">
              <a:lnSpc>
                <a:spcPct val="100000"/>
              </a:lnSpc>
              <a:spcBef>
                <a:spcPts val="560"/>
              </a:spcBef>
              <a:spcAft>
                <a:spcPts val="0"/>
              </a:spcAft>
              <a:buClr>
                <a:schemeClr val="dk1"/>
              </a:buClr>
              <a:buFont typeface="Arial"/>
              <a:buChar char="•"/>
              <a:defRPr sz="2800" b="1" i="0" u="none" strike="noStrike" cap="none" baseline="0">
                <a:solidFill>
                  <a:schemeClr val="dk1"/>
                </a:solidFill>
                <a:latin typeface="Arial"/>
                <a:ea typeface="Arial"/>
                <a:cs typeface="Arial"/>
                <a:sym typeface="Arial"/>
                <a:rtl val="0"/>
              </a:defRPr>
            </a:lvl2pPr>
            <a:lvl3pPr marL="1143000" marR="0" indent="-136525" algn="l" rtl="0">
              <a:lnSpc>
                <a:spcPct val="100000"/>
              </a:lnSpc>
              <a:spcBef>
                <a:spcPts val="480"/>
              </a:spcBef>
              <a:spcAft>
                <a:spcPts val="0"/>
              </a:spcAft>
              <a:buClr>
                <a:schemeClr val="dk1"/>
              </a:buClr>
              <a:buFont typeface="Arial"/>
              <a:buChar char="•"/>
              <a:defRPr sz="2400" b="1" i="0" u="none" strike="noStrike" cap="none" baseline="0">
                <a:solidFill>
                  <a:schemeClr val="dk1"/>
                </a:solidFill>
                <a:latin typeface="Arial"/>
                <a:ea typeface="Arial"/>
                <a:cs typeface="Arial"/>
                <a:sym typeface="Arial"/>
                <a:rtl val="0"/>
              </a:defRPr>
            </a:lvl3pPr>
            <a:lvl4pPr marL="1600200" marR="0" indent="-152400" algn="l" rtl="0">
              <a:lnSpc>
                <a:spcPct val="100000"/>
              </a:lnSpc>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rtl val="0"/>
              </a:defRPr>
            </a:lvl4pPr>
            <a:lvl5pPr marL="2057400" marR="0" indent="-152400" algn="l" rtl="0">
              <a:lnSpc>
                <a:spcPct val="100000"/>
              </a:lnSpc>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rtl val="0"/>
              </a:defRPr>
            </a:lvl5pPr>
            <a:lvl6pPr marL="2514600" marR="0" indent="-152400" algn="l" rtl="0">
              <a:lnSpc>
                <a:spcPct val="100000"/>
              </a:lnSpc>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rtl val="0"/>
              </a:defRPr>
            </a:lvl6pPr>
            <a:lvl7pPr marL="2971800" marR="0" indent="-152400" algn="l" rtl="0">
              <a:lnSpc>
                <a:spcPct val="100000"/>
              </a:lnSpc>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rtl val="0"/>
              </a:defRPr>
            </a:lvl7pPr>
            <a:lvl8pPr marL="3429000" marR="0" indent="-152400" algn="l" rtl="0">
              <a:lnSpc>
                <a:spcPct val="100000"/>
              </a:lnSpc>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rtl val="0"/>
              </a:defRPr>
            </a:lvl8pPr>
            <a:lvl9pPr marL="3886200" marR="0" indent="-152400" algn="l" rtl="0">
              <a:lnSpc>
                <a:spcPct val="100000"/>
              </a:lnSpc>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rtl val="0"/>
              </a:defRPr>
            </a:lvl9pPr>
          </a:lstStyle>
          <a:p>
            <a:pPr marL="114300" lvl="0" indent="0">
              <a:buNone/>
            </a:pPr>
            <a:r>
              <a:rPr lang="en-US" sz="2400" dirty="0" smtClean="0">
                <a:solidFill>
                  <a:schemeClr val="tx1"/>
                </a:solidFill>
              </a:rPr>
              <a:t>Individual</a:t>
            </a:r>
          </a:p>
          <a:p>
            <a:pPr lvl="0"/>
            <a:r>
              <a:rPr lang="en-US" sz="2000" b="0" dirty="0" smtClean="0">
                <a:solidFill>
                  <a:schemeClr val="tx1"/>
                </a:solidFill>
              </a:rPr>
              <a:t>Increases </a:t>
            </a:r>
            <a:r>
              <a:rPr lang="en-US" sz="2000" b="0" dirty="0">
                <a:solidFill>
                  <a:schemeClr val="tx1"/>
                </a:solidFill>
              </a:rPr>
              <a:t>likelihood for engagement later in life</a:t>
            </a:r>
          </a:p>
          <a:p>
            <a:pPr lvl="0"/>
            <a:r>
              <a:rPr lang="en-US" sz="2000" b="0" dirty="0">
                <a:solidFill>
                  <a:schemeClr val="tx1"/>
                </a:solidFill>
              </a:rPr>
              <a:t>Combination of education and civic learning is related to higher college completion </a:t>
            </a:r>
            <a:r>
              <a:rPr lang="en-US" sz="2000" b="0" dirty="0" smtClean="0">
                <a:solidFill>
                  <a:schemeClr val="tx1"/>
                </a:solidFill>
              </a:rPr>
              <a:t>rates</a:t>
            </a:r>
          </a:p>
          <a:p>
            <a:pPr marL="114300" lvl="0" indent="0">
              <a:buNone/>
            </a:pPr>
            <a:endParaRPr lang="en-US" sz="2400" dirty="0" smtClean="0">
              <a:solidFill>
                <a:schemeClr val="tx1"/>
              </a:solidFill>
            </a:endParaRPr>
          </a:p>
          <a:p>
            <a:pPr marL="114300" lvl="0" indent="0">
              <a:buNone/>
            </a:pPr>
            <a:r>
              <a:rPr lang="en-US" sz="2400" dirty="0" smtClean="0">
                <a:solidFill>
                  <a:schemeClr val="tx1"/>
                </a:solidFill>
              </a:rPr>
              <a:t>Community</a:t>
            </a:r>
          </a:p>
          <a:p>
            <a:pPr lvl="0"/>
            <a:r>
              <a:rPr lang="en-US" sz="2000" b="0" dirty="0" smtClean="0">
                <a:solidFill>
                  <a:schemeClr val="tx1"/>
                </a:solidFill>
              </a:rPr>
              <a:t>More </a:t>
            </a:r>
            <a:r>
              <a:rPr lang="en-US" sz="2000" b="0" dirty="0">
                <a:solidFill>
                  <a:schemeClr val="tx1"/>
                </a:solidFill>
              </a:rPr>
              <a:t>stakeholders with applicable experience working on issues</a:t>
            </a:r>
          </a:p>
          <a:p>
            <a:pPr lvl="0"/>
            <a:r>
              <a:rPr lang="en-US" sz="2000" b="0" dirty="0">
                <a:solidFill>
                  <a:schemeClr val="tx1"/>
                </a:solidFill>
              </a:rPr>
              <a:t>Economic resilience </a:t>
            </a:r>
          </a:p>
          <a:p>
            <a:pPr lvl="0"/>
            <a:endParaRPr lang="en-US" sz="2400" b="0" dirty="0">
              <a:solidFill>
                <a:schemeClr val="tx1"/>
              </a:solidFill>
            </a:endParaRPr>
          </a:p>
          <a:p>
            <a:endParaRPr lang="en-US" dirty="0" smtClean="0"/>
          </a:p>
        </p:txBody>
      </p:sp>
    </p:spTree>
    <p:extLst>
      <p:ext uri="{BB962C8B-B14F-4D97-AF65-F5344CB8AC3E}">
        <p14:creationId xmlns:p14="http://schemas.microsoft.com/office/powerpoint/2010/main" val="253644517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1" y="1066800"/>
            <a:ext cx="8229600" cy="646331"/>
          </a:xfrm>
          <a:prstGeom prst="rect">
            <a:avLst/>
          </a:prstGeom>
        </p:spPr>
        <p:txBody>
          <a:bodyPr wrap="square">
            <a:spAutoFit/>
          </a:bodyPr>
          <a:lstStyle/>
          <a:p>
            <a:r>
              <a:rPr lang="en-US" sz="3600" b="1" dirty="0" smtClean="0">
                <a:solidFill>
                  <a:srgbClr val="C00000"/>
                </a:solidFill>
              </a:rPr>
              <a:t>So let’s look a bit more closely . . . </a:t>
            </a:r>
          </a:p>
        </p:txBody>
      </p:sp>
    </p:spTree>
    <p:extLst>
      <p:ext uri="{BB962C8B-B14F-4D97-AF65-F5344CB8AC3E}">
        <p14:creationId xmlns:p14="http://schemas.microsoft.com/office/powerpoint/2010/main" val="712637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4323" y="1752600"/>
            <a:ext cx="8521857" cy="3276600"/>
          </a:xfrm>
          <a:prstGeom prst="rect">
            <a:avLst/>
          </a:prstGeom>
        </p:spPr>
      </p:pic>
      <p:sp>
        <p:nvSpPr>
          <p:cNvPr id="5" name="Rectangle 4"/>
          <p:cNvSpPr/>
          <p:nvPr/>
        </p:nvSpPr>
        <p:spPr>
          <a:xfrm>
            <a:off x="3657600" y="5748010"/>
            <a:ext cx="5486400" cy="261610"/>
          </a:xfrm>
          <a:prstGeom prst="rect">
            <a:avLst/>
          </a:prstGeom>
        </p:spPr>
        <p:txBody>
          <a:bodyPr wrap="square">
            <a:spAutoFit/>
          </a:bodyPr>
          <a:lstStyle/>
          <a:p>
            <a:r>
              <a:rPr lang="en-US" sz="1100" dirty="0"/>
              <a:t>Source: </a:t>
            </a:r>
            <a:r>
              <a:rPr lang="en-US" sz="1100" dirty="0" smtClean="0"/>
              <a:t>CIRCLE analysis of 2013 CPS Volunteering and Civic Engagement Supp.</a:t>
            </a:r>
            <a:endParaRPr lang="en-US" sz="1100" dirty="0"/>
          </a:p>
        </p:txBody>
      </p:sp>
    </p:spTree>
    <p:extLst>
      <p:ext uri="{BB962C8B-B14F-4D97-AF65-F5344CB8AC3E}">
        <p14:creationId xmlns:p14="http://schemas.microsoft.com/office/powerpoint/2010/main" val="111633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00" y="1509195"/>
            <a:ext cx="7965232" cy="3864320"/>
          </a:xfrm>
          <a:prstGeom prst="rect">
            <a:avLst/>
          </a:prstGeom>
        </p:spPr>
      </p:pic>
      <p:sp>
        <p:nvSpPr>
          <p:cNvPr id="5" name="Rectangle 4"/>
          <p:cNvSpPr/>
          <p:nvPr/>
        </p:nvSpPr>
        <p:spPr>
          <a:xfrm>
            <a:off x="3657600" y="5748010"/>
            <a:ext cx="5486400" cy="261610"/>
          </a:xfrm>
          <a:prstGeom prst="rect">
            <a:avLst/>
          </a:prstGeom>
        </p:spPr>
        <p:txBody>
          <a:bodyPr wrap="square">
            <a:spAutoFit/>
          </a:bodyPr>
          <a:lstStyle/>
          <a:p>
            <a:r>
              <a:rPr lang="en-US" sz="1100" dirty="0"/>
              <a:t>Source: </a:t>
            </a:r>
            <a:r>
              <a:rPr lang="en-US" sz="1100" dirty="0" smtClean="0"/>
              <a:t>CIRCLE analysis of 2013 CPS Volunteering and Civic Engagement Supp.</a:t>
            </a:r>
            <a:endParaRPr lang="en-US" sz="1100" dirty="0"/>
          </a:p>
        </p:txBody>
      </p:sp>
    </p:spTree>
    <p:extLst>
      <p:ext uri="{BB962C8B-B14F-4D97-AF65-F5344CB8AC3E}">
        <p14:creationId xmlns:p14="http://schemas.microsoft.com/office/powerpoint/2010/main" val="2007218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1000" y="1600200"/>
            <a:ext cx="8319104" cy="3352800"/>
          </a:xfrm>
          <a:prstGeom prst="rect">
            <a:avLst/>
          </a:prstGeom>
        </p:spPr>
      </p:pic>
      <p:sp>
        <p:nvSpPr>
          <p:cNvPr id="5" name="Rectangle 4"/>
          <p:cNvSpPr/>
          <p:nvPr/>
        </p:nvSpPr>
        <p:spPr>
          <a:xfrm>
            <a:off x="3657600" y="5748010"/>
            <a:ext cx="5486400" cy="261610"/>
          </a:xfrm>
          <a:prstGeom prst="rect">
            <a:avLst/>
          </a:prstGeom>
        </p:spPr>
        <p:txBody>
          <a:bodyPr wrap="square">
            <a:spAutoFit/>
          </a:bodyPr>
          <a:lstStyle/>
          <a:p>
            <a:r>
              <a:rPr lang="en-US" sz="1100" dirty="0"/>
              <a:t>Source: </a:t>
            </a:r>
            <a:r>
              <a:rPr lang="en-US" sz="1100" dirty="0" smtClean="0"/>
              <a:t>CIRCLE analysis of 2013 CPS Civic Engagement Supp.</a:t>
            </a:r>
            <a:endParaRPr lang="en-US" sz="1100" dirty="0"/>
          </a:p>
        </p:txBody>
      </p:sp>
    </p:spTree>
    <p:extLst>
      <p:ext uri="{BB962C8B-B14F-4D97-AF65-F5344CB8AC3E}">
        <p14:creationId xmlns:p14="http://schemas.microsoft.com/office/powerpoint/2010/main" val="89214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00" y="1676400"/>
            <a:ext cx="7948863" cy="3505200"/>
          </a:xfrm>
          <a:prstGeom prst="rect">
            <a:avLst/>
          </a:prstGeom>
        </p:spPr>
      </p:pic>
      <p:sp>
        <p:nvSpPr>
          <p:cNvPr id="6" name="Rectangle 5"/>
          <p:cNvSpPr/>
          <p:nvPr/>
        </p:nvSpPr>
        <p:spPr>
          <a:xfrm>
            <a:off x="3657600" y="5748010"/>
            <a:ext cx="5486400" cy="261610"/>
          </a:xfrm>
          <a:prstGeom prst="rect">
            <a:avLst/>
          </a:prstGeom>
        </p:spPr>
        <p:txBody>
          <a:bodyPr wrap="square">
            <a:spAutoFit/>
          </a:bodyPr>
          <a:lstStyle/>
          <a:p>
            <a:r>
              <a:rPr lang="en-US" sz="1100" dirty="0"/>
              <a:t>Source: </a:t>
            </a:r>
            <a:r>
              <a:rPr lang="en-US" sz="1100" dirty="0" smtClean="0"/>
              <a:t>CIRCLE analysis of 2013 CPS Civic Engagement Supp.</a:t>
            </a:r>
            <a:endParaRPr lang="en-US" sz="1100" dirty="0"/>
          </a:p>
        </p:txBody>
      </p:sp>
    </p:spTree>
    <p:extLst>
      <p:ext uri="{BB962C8B-B14F-4D97-AF65-F5344CB8AC3E}">
        <p14:creationId xmlns:p14="http://schemas.microsoft.com/office/powerpoint/2010/main" val="14491819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3400" y="1447800"/>
            <a:ext cx="8180108" cy="4114800"/>
          </a:xfrm>
          <a:prstGeom prst="rect">
            <a:avLst/>
          </a:prstGeom>
        </p:spPr>
      </p:pic>
      <p:sp>
        <p:nvSpPr>
          <p:cNvPr id="5" name="Rectangle 4"/>
          <p:cNvSpPr/>
          <p:nvPr/>
        </p:nvSpPr>
        <p:spPr>
          <a:xfrm>
            <a:off x="3657600" y="5748010"/>
            <a:ext cx="5486400" cy="261610"/>
          </a:xfrm>
          <a:prstGeom prst="rect">
            <a:avLst/>
          </a:prstGeom>
        </p:spPr>
        <p:txBody>
          <a:bodyPr wrap="square">
            <a:spAutoFit/>
          </a:bodyPr>
          <a:lstStyle/>
          <a:p>
            <a:r>
              <a:rPr lang="en-US" sz="1100" dirty="0"/>
              <a:t>Source: </a:t>
            </a:r>
            <a:r>
              <a:rPr lang="en-US" sz="1100" dirty="0" smtClean="0"/>
              <a:t>CIRCLE analysis of 2013 CPS Civic Engagement Supp.</a:t>
            </a:r>
            <a:endParaRPr lang="en-US" sz="1100" dirty="0"/>
          </a:p>
        </p:txBody>
      </p:sp>
    </p:spTree>
    <p:extLst>
      <p:ext uri="{BB962C8B-B14F-4D97-AF65-F5344CB8AC3E}">
        <p14:creationId xmlns:p14="http://schemas.microsoft.com/office/powerpoint/2010/main" val="25519925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llennials and Baby Boomers: A Generational Divide in Sources Relied on for Political New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066800"/>
            <a:ext cx="4324350" cy="464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5417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3" name="Rectangle 2"/>
          <p:cNvSpPr/>
          <p:nvPr/>
        </p:nvSpPr>
        <p:spPr>
          <a:xfrm>
            <a:off x="628651" y="1066800"/>
            <a:ext cx="8229600" cy="1200329"/>
          </a:xfrm>
          <a:prstGeom prst="rect">
            <a:avLst/>
          </a:prstGeom>
        </p:spPr>
        <p:txBody>
          <a:bodyPr wrap="square">
            <a:spAutoFit/>
          </a:bodyPr>
          <a:lstStyle/>
          <a:p>
            <a:r>
              <a:rPr lang="en-US" sz="3600" b="1" dirty="0" smtClean="0">
                <a:solidFill>
                  <a:srgbClr val="C00000"/>
                </a:solidFill>
              </a:rPr>
              <a:t>Youth engagement with</a:t>
            </a:r>
            <a:br>
              <a:rPr lang="en-US" sz="3600" b="1" dirty="0" smtClean="0">
                <a:solidFill>
                  <a:srgbClr val="C00000"/>
                </a:solidFill>
              </a:rPr>
            </a:br>
            <a:r>
              <a:rPr lang="en-US" sz="3600" b="1" dirty="0" smtClean="0">
                <a:solidFill>
                  <a:srgbClr val="C00000"/>
                </a:solidFill>
              </a:rPr>
              <a:t>social media &amp; </a:t>
            </a:r>
            <a:r>
              <a:rPr lang="en-US" sz="3600" b="1" dirty="0">
                <a:solidFill>
                  <a:srgbClr val="C00000"/>
                </a:solidFill>
              </a:rPr>
              <a:t>communication</a:t>
            </a:r>
            <a:r>
              <a:rPr lang="en-US" sz="3600" b="1" dirty="0" smtClean="0">
                <a:solidFill>
                  <a:srgbClr val="C00000"/>
                </a:solidFill>
              </a:rPr>
              <a:t> tools</a:t>
            </a:r>
          </a:p>
        </p:txBody>
      </p:sp>
      <p:sp>
        <p:nvSpPr>
          <p:cNvPr id="4" name="Rectangle 3"/>
          <p:cNvSpPr/>
          <p:nvPr/>
        </p:nvSpPr>
        <p:spPr>
          <a:xfrm>
            <a:off x="3657600" y="5638800"/>
            <a:ext cx="5486400" cy="430887"/>
          </a:xfrm>
          <a:prstGeom prst="rect">
            <a:avLst/>
          </a:prstGeom>
        </p:spPr>
        <p:txBody>
          <a:bodyPr wrap="square">
            <a:spAutoFit/>
          </a:bodyPr>
          <a:lstStyle/>
          <a:p>
            <a:r>
              <a:rPr lang="en-US" sz="1100" dirty="0"/>
              <a:t>Source: </a:t>
            </a:r>
            <a:r>
              <a:rPr lang="en-US" sz="1100" dirty="0" smtClean="0"/>
              <a:t>Pew Research Center, January 2014 Social Media Factsheet and 2015 Mobile Messaging and </a:t>
            </a:r>
            <a:r>
              <a:rPr lang="en-US" sz="1100" dirty="0"/>
              <a:t>S</a:t>
            </a:r>
            <a:r>
              <a:rPr lang="en-US" sz="1100" dirty="0" smtClean="0"/>
              <a:t>ocial Media</a:t>
            </a:r>
            <a:endParaRPr lang="en-US" sz="1100" dirty="0"/>
          </a:p>
        </p:txBody>
      </p:sp>
      <p:sp>
        <p:nvSpPr>
          <p:cNvPr id="5" name="Content Placeholder 2"/>
          <p:cNvSpPr txBox="1">
            <a:spLocks/>
          </p:cNvSpPr>
          <p:nvPr/>
        </p:nvSpPr>
        <p:spPr>
          <a:xfrm>
            <a:off x="609601" y="2471410"/>
            <a:ext cx="8229600" cy="3276600"/>
          </a:xfrm>
          <a:prstGeom prst="rect">
            <a:avLst/>
          </a:prstGeom>
          <a:noFill/>
          <a:ln>
            <a:noFill/>
          </a:ln>
        </p:spPr>
        <p:txBody>
          <a:bodyPr lIns="91425" tIns="91425" rIns="91425" bIns="91425" anchor="t" anchorCtr="0">
            <a:normAutofit/>
          </a:bodyPr>
          <a:lstStyle>
            <a:defPPr marR="0" algn="l" rtl="0">
              <a:lnSpc>
                <a:spcPct val="100000"/>
              </a:lnSpc>
              <a:spcBef>
                <a:spcPts val="0"/>
              </a:spcBef>
              <a:spcAft>
                <a:spcPts val="0"/>
              </a:spcAft>
            </a:defPPr>
            <a:lvl1pPr marL="342900" marR="0" indent="-228600" algn="l" rtl="0">
              <a:lnSpc>
                <a:spcPct val="100000"/>
              </a:lnSpc>
              <a:spcBef>
                <a:spcPts val="600"/>
              </a:spcBef>
              <a:spcAft>
                <a:spcPts val="0"/>
              </a:spcAft>
              <a:buClr>
                <a:schemeClr val="dk1"/>
              </a:buClr>
              <a:buFont typeface="Arial"/>
              <a:buChar char="•"/>
              <a:defRPr sz="3000" b="1" i="0" u="none" strike="noStrike" cap="none" baseline="0">
                <a:solidFill>
                  <a:schemeClr val="dk1"/>
                </a:solidFill>
                <a:latin typeface="Arial"/>
                <a:ea typeface="Arial"/>
                <a:cs typeface="Arial"/>
                <a:sym typeface="Arial"/>
                <a:rtl val="0"/>
              </a:defRPr>
            </a:lvl1pPr>
            <a:lvl2pPr marL="742950" marR="0" indent="-177800" algn="l" rtl="0">
              <a:lnSpc>
                <a:spcPct val="100000"/>
              </a:lnSpc>
              <a:spcBef>
                <a:spcPts val="560"/>
              </a:spcBef>
              <a:spcAft>
                <a:spcPts val="0"/>
              </a:spcAft>
              <a:buClr>
                <a:schemeClr val="dk1"/>
              </a:buClr>
              <a:buFont typeface="Arial"/>
              <a:buChar char="•"/>
              <a:defRPr sz="2800" b="1" i="0" u="none" strike="noStrike" cap="none" baseline="0">
                <a:solidFill>
                  <a:schemeClr val="dk1"/>
                </a:solidFill>
                <a:latin typeface="Arial"/>
                <a:ea typeface="Arial"/>
                <a:cs typeface="Arial"/>
                <a:sym typeface="Arial"/>
                <a:rtl val="0"/>
              </a:defRPr>
            </a:lvl2pPr>
            <a:lvl3pPr marL="1143000" marR="0" indent="-136525" algn="l" rtl="0">
              <a:lnSpc>
                <a:spcPct val="100000"/>
              </a:lnSpc>
              <a:spcBef>
                <a:spcPts val="480"/>
              </a:spcBef>
              <a:spcAft>
                <a:spcPts val="0"/>
              </a:spcAft>
              <a:buClr>
                <a:schemeClr val="dk1"/>
              </a:buClr>
              <a:buFont typeface="Arial"/>
              <a:buChar char="•"/>
              <a:defRPr sz="2400" b="1" i="0" u="none" strike="noStrike" cap="none" baseline="0">
                <a:solidFill>
                  <a:schemeClr val="dk1"/>
                </a:solidFill>
                <a:latin typeface="Arial"/>
                <a:ea typeface="Arial"/>
                <a:cs typeface="Arial"/>
                <a:sym typeface="Arial"/>
                <a:rtl val="0"/>
              </a:defRPr>
            </a:lvl3pPr>
            <a:lvl4pPr marL="1600200" marR="0" indent="-152400" algn="l" rtl="0">
              <a:lnSpc>
                <a:spcPct val="100000"/>
              </a:lnSpc>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rtl val="0"/>
              </a:defRPr>
            </a:lvl4pPr>
            <a:lvl5pPr marL="2057400" marR="0" indent="-152400" algn="l" rtl="0">
              <a:lnSpc>
                <a:spcPct val="100000"/>
              </a:lnSpc>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rtl val="0"/>
              </a:defRPr>
            </a:lvl5pPr>
            <a:lvl6pPr marL="2514600" marR="0" indent="-152400" algn="l" rtl="0">
              <a:lnSpc>
                <a:spcPct val="100000"/>
              </a:lnSpc>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rtl val="0"/>
              </a:defRPr>
            </a:lvl6pPr>
            <a:lvl7pPr marL="2971800" marR="0" indent="-152400" algn="l" rtl="0">
              <a:lnSpc>
                <a:spcPct val="100000"/>
              </a:lnSpc>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rtl val="0"/>
              </a:defRPr>
            </a:lvl7pPr>
            <a:lvl8pPr marL="3429000" marR="0" indent="-152400" algn="l" rtl="0">
              <a:lnSpc>
                <a:spcPct val="100000"/>
              </a:lnSpc>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rtl val="0"/>
              </a:defRPr>
            </a:lvl8pPr>
            <a:lvl9pPr marL="3886200" marR="0" indent="-152400" algn="l" rtl="0">
              <a:lnSpc>
                <a:spcPct val="100000"/>
              </a:lnSpc>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rtl val="0"/>
              </a:defRPr>
            </a:lvl9pPr>
          </a:lstStyle>
          <a:p>
            <a:pPr lvl="0"/>
            <a:r>
              <a:rPr lang="en-US" sz="2000" b="0" dirty="0" smtClean="0">
                <a:solidFill>
                  <a:schemeClr val="tx1"/>
                </a:solidFill>
              </a:rPr>
              <a:t>89% of use social networking sites</a:t>
            </a:r>
          </a:p>
          <a:p>
            <a:pPr lvl="0"/>
            <a:r>
              <a:rPr lang="en-US" sz="2000" b="0" dirty="0" smtClean="0">
                <a:solidFill>
                  <a:schemeClr val="tx1"/>
                </a:solidFill>
              </a:rPr>
              <a:t>67% use mobile devices (e.g. phones) to access social media</a:t>
            </a:r>
          </a:p>
          <a:p>
            <a:pPr lvl="0"/>
            <a:r>
              <a:rPr lang="en-US" sz="2000" b="0" dirty="0" smtClean="0"/>
              <a:t>49% use messaging apps like WhatsApp</a:t>
            </a:r>
            <a:r>
              <a:rPr lang="en-US" sz="2000" b="0" dirty="0"/>
              <a:t>, </a:t>
            </a:r>
            <a:r>
              <a:rPr lang="en-US" sz="2000" b="0" dirty="0" err="1"/>
              <a:t>Kik</a:t>
            </a:r>
            <a:r>
              <a:rPr lang="en-US" sz="2000" b="0" dirty="0"/>
              <a:t> or </a:t>
            </a:r>
            <a:r>
              <a:rPr lang="en-US" sz="2000" b="0" dirty="0" err="1"/>
              <a:t>iMessage</a:t>
            </a:r>
            <a:r>
              <a:rPr lang="en-US" sz="2000" b="0" dirty="0" smtClean="0">
                <a:solidFill>
                  <a:schemeClr val="tx1"/>
                </a:solidFill>
              </a:rPr>
              <a:t> </a:t>
            </a:r>
          </a:p>
          <a:p>
            <a:pPr lvl="0"/>
            <a:r>
              <a:rPr lang="en-US" sz="2000" b="0" dirty="0" smtClean="0">
                <a:solidFill>
                  <a:schemeClr val="tx1"/>
                </a:solidFill>
              </a:rPr>
              <a:t>20-23% use online discussion forms or Tumblr</a:t>
            </a:r>
          </a:p>
          <a:p>
            <a:pPr lvl="0"/>
            <a:endParaRPr lang="en-US" sz="2000" b="0" dirty="0" smtClean="0">
              <a:solidFill>
                <a:schemeClr val="tx1"/>
              </a:solidFill>
            </a:endParaRPr>
          </a:p>
          <a:p>
            <a:pPr marL="114300" indent="0">
              <a:buNone/>
            </a:pPr>
            <a:endParaRPr lang="en-US" dirty="0" smtClean="0"/>
          </a:p>
        </p:txBody>
      </p:sp>
    </p:spTree>
    <p:extLst>
      <p:ext uri="{BB962C8B-B14F-4D97-AF65-F5344CB8AC3E}">
        <p14:creationId xmlns:p14="http://schemas.microsoft.com/office/powerpoint/2010/main" val="418925543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1" y="1066800"/>
            <a:ext cx="8229600" cy="646331"/>
          </a:xfrm>
          <a:prstGeom prst="rect">
            <a:avLst/>
          </a:prstGeom>
        </p:spPr>
        <p:txBody>
          <a:bodyPr wrap="square">
            <a:spAutoFit/>
          </a:bodyPr>
          <a:lstStyle/>
          <a:p>
            <a:r>
              <a:rPr lang="en-US" sz="3600" b="1" dirty="0" smtClean="0">
                <a:solidFill>
                  <a:srgbClr val="C00000"/>
                </a:solidFill>
              </a:rPr>
              <a:t>How do we engage young people?</a:t>
            </a:r>
          </a:p>
        </p:txBody>
      </p:sp>
    </p:spTree>
    <p:extLst>
      <p:ext uri="{BB962C8B-B14F-4D97-AF65-F5344CB8AC3E}">
        <p14:creationId xmlns:p14="http://schemas.microsoft.com/office/powerpoint/2010/main" val="220427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2" name="Rectangle 1"/>
          <p:cNvSpPr/>
          <p:nvPr/>
        </p:nvSpPr>
        <p:spPr>
          <a:xfrm>
            <a:off x="609600" y="1589306"/>
            <a:ext cx="8229600" cy="646331"/>
          </a:xfrm>
          <a:prstGeom prst="rect">
            <a:avLst/>
          </a:prstGeom>
        </p:spPr>
        <p:txBody>
          <a:bodyPr wrap="square">
            <a:spAutoFit/>
          </a:bodyPr>
          <a:lstStyle/>
          <a:p>
            <a:r>
              <a:rPr lang="en-US" sz="3600" b="1" dirty="0" smtClean="0">
                <a:solidFill>
                  <a:srgbClr val="C00000"/>
                </a:solidFill>
              </a:rPr>
              <a:t>A little bit about CIRCLE</a:t>
            </a:r>
            <a:endParaRPr lang="en-US" sz="3600" b="1" dirty="0">
              <a:solidFill>
                <a:srgbClr val="C00000"/>
              </a:solidFill>
              <a:effectLst/>
            </a:endParaRPr>
          </a:p>
        </p:txBody>
      </p:sp>
      <p:sp>
        <p:nvSpPr>
          <p:cNvPr id="4" name="Rectangle 3"/>
          <p:cNvSpPr/>
          <p:nvPr/>
        </p:nvSpPr>
        <p:spPr>
          <a:xfrm>
            <a:off x="1189822" y="2438400"/>
            <a:ext cx="7315200" cy="2640723"/>
          </a:xfrm>
          <a:prstGeom prst="rect">
            <a:avLst/>
          </a:prstGeom>
        </p:spPr>
        <p:txBody>
          <a:bodyPr wrap="square">
            <a:spAutoFit/>
          </a:bodyPr>
          <a:lstStyle/>
          <a:p>
            <a:pPr>
              <a:lnSpc>
                <a:spcPct val="90000"/>
              </a:lnSpc>
            </a:pPr>
            <a:r>
              <a:rPr lang="en-US" sz="2000" i="1" dirty="0" smtClean="0">
                <a:solidFill>
                  <a:schemeClr val="tx1"/>
                </a:solidFill>
                <a:ea typeface="ＭＳ Ｐゴシック" charset="0"/>
              </a:rPr>
              <a:t>The </a:t>
            </a:r>
            <a:r>
              <a:rPr lang="en-US" sz="2000" i="1" dirty="0">
                <a:solidFill>
                  <a:schemeClr val="tx1"/>
                </a:solidFill>
                <a:ea typeface="ＭＳ Ｐゴシック" charset="0"/>
              </a:rPr>
              <a:t>nation</a:t>
            </a:r>
            <a:r>
              <a:rPr lang="ja-JP" altLang="en-US" sz="2000" i="1" dirty="0">
                <a:solidFill>
                  <a:schemeClr val="tx1"/>
                </a:solidFill>
                <a:ea typeface="ＭＳ Ｐゴシック" charset="0"/>
              </a:rPr>
              <a:t>’</a:t>
            </a:r>
            <a:r>
              <a:rPr lang="en-US" sz="2000" i="1" dirty="0">
                <a:solidFill>
                  <a:schemeClr val="tx1"/>
                </a:solidFill>
                <a:ea typeface="ＭＳ Ｐゴシック" charset="0"/>
              </a:rPr>
              <a:t>s premier institution devoted to studying what makes young people into active and responsible citizens. </a:t>
            </a:r>
          </a:p>
          <a:p>
            <a:pPr>
              <a:lnSpc>
                <a:spcPct val="80000"/>
              </a:lnSpc>
            </a:pPr>
            <a:endParaRPr lang="en-US" sz="1800" dirty="0">
              <a:solidFill>
                <a:schemeClr val="tx1"/>
              </a:solidFill>
              <a:ea typeface="ＭＳ Ｐゴシック" charset="0"/>
            </a:endParaRPr>
          </a:p>
          <a:p>
            <a:pPr marL="285750" indent="-285750" eaLnBrk="1" hangingPunct="1">
              <a:lnSpc>
                <a:spcPct val="80000"/>
              </a:lnSpc>
              <a:buFont typeface="Arial" panose="020B0604020202020204" pitchFamily="34" charset="0"/>
              <a:buChar char="•"/>
            </a:pPr>
            <a:r>
              <a:rPr lang="en-US" sz="1800" dirty="0">
                <a:solidFill>
                  <a:schemeClr val="tx1"/>
                </a:solidFill>
                <a:ea typeface="ＭＳ Ｐゴシック" charset="0"/>
              </a:rPr>
              <a:t>Conduct </a:t>
            </a:r>
            <a:r>
              <a:rPr lang="en-US" sz="1800" b="1" dirty="0">
                <a:solidFill>
                  <a:srgbClr val="002060"/>
                </a:solidFill>
                <a:ea typeface="ＭＳ Ｐゴシック" charset="0"/>
              </a:rPr>
              <a:t>Research and </a:t>
            </a:r>
            <a:r>
              <a:rPr lang="en-US" sz="1800" b="1" dirty="0" smtClean="0">
                <a:solidFill>
                  <a:srgbClr val="002060"/>
                </a:solidFill>
                <a:ea typeface="ＭＳ Ｐゴシック" charset="0"/>
              </a:rPr>
              <a:t>Evaluation</a:t>
            </a:r>
            <a:endParaRPr lang="en-US" sz="1800" dirty="0">
              <a:solidFill>
                <a:schemeClr val="tx1"/>
              </a:solidFill>
              <a:ea typeface="ＭＳ Ｐゴシック" charset="0"/>
            </a:endParaRPr>
          </a:p>
          <a:p>
            <a:pPr>
              <a:lnSpc>
                <a:spcPct val="80000"/>
              </a:lnSpc>
            </a:pPr>
            <a:endParaRPr lang="en-US" sz="1800" dirty="0">
              <a:solidFill>
                <a:schemeClr val="tx1"/>
              </a:solidFill>
              <a:ea typeface="ＭＳ Ｐゴシック" charset="0"/>
            </a:endParaRPr>
          </a:p>
          <a:p>
            <a:pPr marL="285750" indent="-285750" eaLnBrk="1" hangingPunct="1">
              <a:lnSpc>
                <a:spcPct val="80000"/>
              </a:lnSpc>
              <a:buFont typeface="Arial" panose="020B0604020202020204" pitchFamily="34" charset="0"/>
              <a:buChar char="•"/>
            </a:pPr>
            <a:r>
              <a:rPr lang="en-US" sz="1800" b="1" dirty="0">
                <a:solidFill>
                  <a:srgbClr val="002060"/>
                </a:solidFill>
                <a:ea typeface="ＭＳ Ｐゴシック" charset="0"/>
              </a:rPr>
              <a:t>Making Connections</a:t>
            </a:r>
            <a:r>
              <a:rPr lang="en-US" sz="1800" dirty="0">
                <a:solidFill>
                  <a:schemeClr val="tx1"/>
                </a:solidFill>
                <a:ea typeface="ＭＳ Ｐゴシック" charset="0"/>
              </a:rPr>
              <a:t>…Connecting the research world with policy and </a:t>
            </a:r>
            <a:r>
              <a:rPr lang="en-US" sz="1800" dirty="0" smtClean="0">
                <a:solidFill>
                  <a:schemeClr val="tx1"/>
                </a:solidFill>
                <a:ea typeface="ＭＳ Ｐゴシック" charset="0"/>
              </a:rPr>
              <a:t>practice</a:t>
            </a:r>
          </a:p>
          <a:p>
            <a:pPr eaLnBrk="1" hangingPunct="1">
              <a:lnSpc>
                <a:spcPct val="80000"/>
              </a:lnSpc>
            </a:pPr>
            <a:r>
              <a:rPr lang="en-US" sz="1800" dirty="0">
                <a:solidFill>
                  <a:schemeClr val="tx1"/>
                </a:solidFill>
                <a:ea typeface="ＭＳ Ｐゴシック" charset="0"/>
              </a:rPr>
              <a:t>	</a:t>
            </a:r>
          </a:p>
          <a:p>
            <a:pPr marL="285750" indent="-285750" eaLnBrk="1" hangingPunct="1">
              <a:lnSpc>
                <a:spcPct val="80000"/>
              </a:lnSpc>
              <a:buFont typeface="Arial" panose="020B0604020202020204" pitchFamily="34" charset="0"/>
              <a:buChar char="•"/>
            </a:pPr>
            <a:r>
              <a:rPr lang="en-US" sz="1800" b="1" dirty="0">
                <a:solidFill>
                  <a:srgbClr val="002060"/>
                </a:solidFill>
                <a:ea typeface="ＭＳ Ｐゴシック" charset="0"/>
              </a:rPr>
              <a:t>Supporting a Research </a:t>
            </a:r>
            <a:r>
              <a:rPr lang="en-US" sz="1800" b="1" dirty="0" smtClean="0">
                <a:solidFill>
                  <a:srgbClr val="002060"/>
                </a:solidFill>
                <a:ea typeface="ＭＳ Ｐゴシック" charset="0"/>
              </a:rPr>
              <a:t>Field</a:t>
            </a:r>
            <a:endParaRPr lang="en-US" sz="1800" dirty="0" smtClean="0">
              <a:solidFill>
                <a:schemeClr val="tx1"/>
              </a:solidFill>
              <a:ea typeface="ＭＳ Ｐゴシック" charset="0"/>
            </a:endParaRPr>
          </a:p>
          <a:p>
            <a:pPr eaLnBrk="1" hangingPunct="1">
              <a:lnSpc>
                <a:spcPct val="80000"/>
              </a:lnSpc>
            </a:pPr>
            <a:endParaRPr lang="en-US" sz="1800" dirty="0">
              <a:solidFill>
                <a:schemeClr val="tx1"/>
              </a:solidFill>
              <a:ea typeface="ＭＳ Ｐゴシック" charset="0"/>
            </a:endParaRPr>
          </a:p>
          <a:p>
            <a:pPr eaLnBrk="1" hangingPunct="1">
              <a:lnSpc>
                <a:spcPct val="80000"/>
              </a:lnSpc>
            </a:pPr>
            <a:endParaRPr lang="en-US" sz="1800" dirty="0">
              <a:solidFill>
                <a:schemeClr val="tx1"/>
              </a:solidFill>
              <a:ea typeface="ＭＳ Ｐゴシック" charset="0"/>
            </a:endParaRPr>
          </a:p>
        </p:txBody>
      </p:sp>
    </p:spTree>
    <p:extLst>
      <p:ext uri="{BB962C8B-B14F-4D97-AF65-F5344CB8AC3E}">
        <p14:creationId xmlns:p14="http://schemas.microsoft.com/office/powerpoint/2010/main" val="93447745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sz="3200" dirty="0" smtClean="0">
                <a:solidFill>
                  <a:srgbClr val="C00000"/>
                </a:solidFill>
              </a:rPr>
              <a:t>Suggestions from Young People</a:t>
            </a:r>
            <a:endParaRPr lang="en-US" sz="32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5733695"/>
              </p:ext>
            </p:extLst>
          </p:nvPr>
        </p:nvGraphicFramePr>
        <p:xfrm>
          <a:off x="1143000" y="1676400"/>
          <a:ext cx="7010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657600" y="5638800"/>
            <a:ext cx="5334000" cy="553998"/>
          </a:xfrm>
          <a:prstGeom prst="rect">
            <a:avLst/>
          </a:prstGeom>
          <a:noFill/>
        </p:spPr>
        <p:txBody>
          <a:bodyPr wrap="square" rtlCol="0">
            <a:spAutoFit/>
          </a:bodyPr>
          <a:lstStyle/>
          <a:p>
            <a:r>
              <a:rPr lang="en-US" sz="1000" dirty="0" smtClean="0"/>
              <a:t>Source: CIRCLE “That’s Not Democracy . .</a:t>
            </a:r>
            <a:r>
              <a:rPr lang="en-US" sz="1000" dirty="0"/>
              <a:t> How Out-of-School Youth Engage in Civic Life &amp; What Stands in Their Way</a:t>
            </a:r>
            <a:r>
              <a:rPr lang="en-US" sz="1000" dirty="0" smtClean="0"/>
              <a:t> “ – August 2012</a:t>
            </a:r>
          </a:p>
          <a:p>
            <a:endParaRPr lang="en-US" sz="1000" dirty="0"/>
          </a:p>
        </p:txBody>
      </p:sp>
    </p:spTree>
    <p:extLst>
      <p:ext uri="{BB962C8B-B14F-4D97-AF65-F5344CB8AC3E}">
        <p14:creationId xmlns:p14="http://schemas.microsoft.com/office/powerpoint/2010/main" val="3861789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sz="3600" dirty="0">
                <a:solidFill>
                  <a:srgbClr val="C00000"/>
                </a:solidFill>
              </a:rPr>
              <a:t>Suggestions from </a:t>
            </a:r>
            <a:r>
              <a:rPr lang="en-US" sz="3600" dirty="0" smtClean="0">
                <a:solidFill>
                  <a:srgbClr val="C00000"/>
                </a:solidFill>
              </a:rPr>
              <a:t>Research</a:t>
            </a:r>
            <a:endParaRPr lang="en-US" dirty="0">
              <a:solidFill>
                <a:srgbClr val="06026C"/>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6071211"/>
              </p:ext>
            </p:extLst>
          </p:nvPr>
        </p:nvGraphicFramePr>
        <p:xfrm>
          <a:off x="1447800" y="1676400"/>
          <a:ext cx="6477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3553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2" name="Rectangle 1"/>
          <p:cNvSpPr/>
          <p:nvPr/>
        </p:nvSpPr>
        <p:spPr>
          <a:xfrm>
            <a:off x="609600" y="1447800"/>
            <a:ext cx="8229600" cy="646331"/>
          </a:xfrm>
          <a:prstGeom prst="rect">
            <a:avLst/>
          </a:prstGeom>
        </p:spPr>
        <p:txBody>
          <a:bodyPr wrap="square">
            <a:spAutoFit/>
          </a:bodyPr>
          <a:lstStyle/>
          <a:p>
            <a:r>
              <a:rPr lang="en-US" sz="3600" b="1" dirty="0" smtClean="0">
                <a:solidFill>
                  <a:srgbClr val="C00000"/>
                </a:solidFill>
              </a:rPr>
              <a:t>CIRCLE Resources</a:t>
            </a:r>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4008" r="4974" b="6472"/>
          <a:stretch/>
        </p:blipFill>
        <p:spPr bwMode="auto">
          <a:xfrm>
            <a:off x="3743325" y="2400300"/>
            <a:ext cx="5095875" cy="317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285750" y="2286000"/>
            <a:ext cx="3429000" cy="3581400"/>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342900" marR="0" indent="-228600" algn="l" rtl="0">
              <a:lnSpc>
                <a:spcPct val="100000"/>
              </a:lnSpc>
              <a:spcBef>
                <a:spcPts val="600"/>
              </a:spcBef>
              <a:spcAft>
                <a:spcPts val="0"/>
              </a:spcAft>
              <a:buClr>
                <a:schemeClr val="dk1"/>
              </a:buClr>
              <a:buFont typeface="Arial"/>
              <a:buChar char="•"/>
              <a:defRPr sz="3000" b="1" i="0" u="none" strike="noStrike" cap="none" baseline="0">
                <a:solidFill>
                  <a:schemeClr val="dk1"/>
                </a:solidFill>
                <a:latin typeface="Arial"/>
                <a:ea typeface="Arial"/>
                <a:cs typeface="Arial"/>
                <a:sym typeface="Arial"/>
                <a:rtl val="0"/>
              </a:defRPr>
            </a:lvl1pPr>
            <a:lvl2pPr marL="742950" marR="0" indent="-177800" algn="l" rtl="0">
              <a:lnSpc>
                <a:spcPct val="100000"/>
              </a:lnSpc>
              <a:spcBef>
                <a:spcPts val="560"/>
              </a:spcBef>
              <a:spcAft>
                <a:spcPts val="0"/>
              </a:spcAft>
              <a:buClr>
                <a:schemeClr val="dk1"/>
              </a:buClr>
              <a:buFont typeface="Arial"/>
              <a:buChar char="•"/>
              <a:defRPr sz="2800" b="1" i="0" u="none" strike="noStrike" cap="none" baseline="0">
                <a:solidFill>
                  <a:schemeClr val="dk1"/>
                </a:solidFill>
                <a:latin typeface="Arial"/>
                <a:ea typeface="Arial"/>
                <a:cs typeface="Arial"/>
                <a:sym typeface="Arial"/>
                <a:rtl val="0"/>
              </a:defRPr>
            </a:lvl2pPr>
            <a:lvl3pPr marL="1143000" marR="0" indent="-136525" algn="l" rtl="0">
              <a:lnSpc>
                <a:spcPct val="100000"/>
              </a:lnSpc>
              <a:spcBef>
                <a:spcPts val="480"/>
              </a:spcBef>
              <a:spcAft>
                <a:spcPts val="0"/>
              </a:spcAft>
              <a:buClr>
                <a:schemeClr val="dk1"/>
              </a:buClr>
              <a:buFont typeface="Arial"/>
              <a:buChar char="•"/>
              <a:defRPr sz="2400" b="1" i="0" u="none" strike="noStrike" cap="none" baseline="0">
                <a:solidFill>
                  <a:schemeClr val="dk1"/>
                </a:solidFill>
                <a:latin typeface="Arial"/>
                <a:ea typeface="Arial"/>
                <a:cs typeface="Arial"/>
                <a:sym typeface="Arial"/>
                <a:rtl val="0"/>
              </a:defRPr>
            </a:lvl3pPr>
            <a:lvl4pPr marL="1600200" marR="0" indent="-152400" algn="l" rtl="0">
              <a:lnSpc>
                <a:spcPct val="100000"/>
              </a:lnSpc>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rtl val="0"/>
              </a:defRPr>
            </a:lvl4pPr>
            <a:lvl5pPr marL="2057400" marR="0" indent="-152400" algn="l" rtl="0">
              <a:lnSpc>
                <a:spcPct val="100000"/>
              </a:lnSpc>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rtl val="0"/>
              </a:defRPr>
            </a:lvl5pPr>
            <a:lvl6pPr marL="2514600" marR="0" indent="-152400" algn="l" rtl="0">
              <a:lnSpc>
                <a:spcPct val="100000"/>
              </a:lnSpc>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rtl val="0"/>
              </a:defRPr>
            </a:lvl6pPr>
            <a:lvl7pPr marL="2971800" marR="0" indent="-152400" algn="l" rtl="0">
              <a:lnSpc>
                <a:spcPct val="100000"/>
              </a:lnSpc>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rtl val="0"/>
              </a:defRPr>
            </a:lvl7pPr>
            <a:lvl8pPr marL="3429000" marR="0" indent="-152400" algn="l" rtl="0">
              <a:lnSpc>
                <a:spcPct val="100000"/>
              </a:lnSpc>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rtl val="0"/>
              </a:defRPr>
            </a:lvl8pPr>
            <a:lvl9pPr marL="3886200" marR="0" indent="-152400" algn="l" rtl="0">
              <a:lnSpc>
                <a:spcPct val="100000"/>
              </a:lnSpc>
              <a:spcBef>
                <a:spcPts val="400"/>
              </a:spcBef>
              <a:spcAft>
                <a:spcPts val="0"/>
              </a:spcAft>
              <a:buClr>
                <a:schemeClr val="dk1"/>
              </a:buClr>
              <a:buFont typeface="Arial"/>
              <a:buChar char="•"/>
              <a:defRPr sz="2000" b="1" i="0" u="none" strike="noStrike" cap="none" baseline="0">
                <a:solidFill>
                  <a:schemeClr val="dk1"/>
                </a:solidFill>
                <a:latin typeface="Arial"/>
                <a:ea typeface="Arial"/>
                <a:cs typeface="Arial"/>
                <a:sym typeface="Arial"/>
                <a:rtl val="0"/>
              </a:defRPr>
            </a:lvl9pPr>
          </a:lstStyle>
          <a:p>
            <a:r>
              <a:rPr lang="en-US" sz="2400" b="0" dirty="0" smtClean="0">
                <a:solidFill>
                  <a:schemeClr val="tx1"/>
                </a:solidFill>
              </a:rPr>
              <a:t>Find fact sheets, interactive map, and more at the CIRCLE website: </a:t>
            </a:r>
            <a:r>
              <a:rPr lang="en-US" sz="2400" b="0" dirty="0" smtClean="0">
                <a:solidFill>
                  <a:schemeClr val="tx1"/>
                </a:solidFill>
                <a:hlinkClick r:id="rId4"/>
              </a:rPr>
              <a:t>www.civicyouth.org</a:t>
            </a:r>
            <a:endParaRPr lang="en-US" sz="2400" b="0" dirty="0" smtClean="0">
              <a:solidFill>
                <a:schemeClr val="tx1"/>
              </a:solidFill>
            </a:endParaRPr>
          </a:p>
          <a:p>
            <a:pPr marL="0" indent="0">
              <a:buFont typeface="Arial"/>
              <a:buNone/>
            </a:pPr>
            <a:endParaRPr lang="en-US" sz="2400" b="0" dirty="0" smtClean="0">
              <a:solidFill>
                <a:schemeClr val="tx1"/>
              </a:solidFill>
            </a:endParaRPr>
          </a:p>
          <a:p>
            <a:r>
              <a:rPr lang="en-US" sz="2400" b="0" dirty="0" smtClean="0">
                <a:solidFill>
                  <a:schemeClr val="tx1"/>
                </a:solidFill>
              </a:rPr>
              <a:t>Contact CIRCLE staff with questions or requests </a:t>
            </a:r>
          </a:p>
        </p:txBody>
      </p:sp>
    </p:spTree>
    <p:extLst>
      <p:ext uri="{BB962C8B-B14F-4D97-AF65-F5344CB8AC3E}">
        <p14:creationId xmlns:p14="http://schemas.microsoft.com/office/powerpoint/2010/main" val="48620047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2" name="Rectangle 1"/>
          <p:cNvSpPr/>
          <p:nvPr/>
        </p:nvSpPr>
        <p:spPr>
          <a:xfrm>
            <a:off x="609600" y="1447800"/>
            <a:ext cx="8229600" cy="646331"/>
          </a:xfrm>
          <a:prstGeom prst="rect">
            <a:avLst/>
          </a:prstGeom>
        </p:spPr>
        <p:txBody>
          <a:bodyPr wrap="square">
            <a:spAutoFit/>
          </a:bodyPr>
          <a:lstStyle/>
          <a:p>
            <a:r>
              <a:rPr lang="en-US" sz="3600" b="1" dirty="0" smtClean="0">
                <a:solidFill>
                  <a:srgbClr val="C00000"/>
                </a:solidFill>
              </a:rPr>
              <a:t>Stay informed</a:t>
            </a:r>
          </a:p>
        </p:txBody>
      </p:sp>
      <p:pic>
        <p:nvPicPr>
          <p:cNvPr id="3" name="Picture 2" descr="Screen Shot 2011-11-30 at 9.23.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763" y="2698750"/>
            <a:ext cx="4660900" cy="482600"/>
          </a:xfrm>
          <a:prstGeom prst="rect">
            <a:avLst/>
          </a:prstGeom>
        </p:spPr>
      </p:pic>
      <p:sp>
        <p:nvSpPr>
          <p:cNvPr id="4" name="AutoShape 2" descr="Image result for images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images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lh3.googleusercontent.com/ZZPdzvlpK9r_Df9C3M7j1rNRi7hhHRvPhlklJ3lfi5jk86Jd1s0Y5wcQ1QgbVaAP5Q=w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352" y="4456361"/>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g.twimg.com/Twitter_logo_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75" y="5224314"/>
            <a:ext cx="759585" cy="6175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88188" y="5302250"/>
            <a:ext cx="4572000" cy="461665"/>
          </a:xfrm>
          <a:prstGeom prst="rect">
            <a:avLst/>
          </a:prstGeom>
        </p:spPr>
        <p:txBody>
          <a:bodyPr>
            <a:spAutoFit/>
          </a:bodyPr>
          <a:lstStyle/>
          <a:p>
            <a:r>
              <a:rPr lang="en-US" sz="2400" dirty="0" smtClean="0">
                <a:solidFill>
                  <a:schemeClr val="tx1"/>
                </a:solidFill>
              </a:rPr>
              <a:t>@</a:t>
            </a:r>
            <a:r>
              <a:rPr lang="en-US" sz="2400" dirty="0" err="1">
                <a:solidFill>
                  <a:schemeClr val="tx1"/>
                </a:solidFill>
              </a:rPr>
              <a:t>civicyouth</a:t>
            </a:r>
            <a:endParaRPr lang="en-US" sz="2400" dirty="0">
              <a:solidFill>
                <a:schemeClr val="tx1"/>
              </a:solidFill>
            </a:endParaRPr>
          </a:p>
        </p:txBody>
      </p:sp>
      <p:sp>
        <p:nvSpPr>
          <p:cNvPr id="8" name="Rectangle 7"/>
          <p:cNvSpPr/>
          <p:nvPr/>
        </p:nvSpPr>
        <p:spPr>
          <a:xfrm>
            <a:off x="2088188" y="4528096"/>
            <a:ext cx="3539752" cy="461665"/>
          </a:xfrm>
          <a:prstGeom prst="rect">
            <a:avLst/>
          </a:prstGeom>
        </p:spPr>
        <p:txBody>
          <a:bodyPr wrap="none">
            <a:spAutoFit/>
          </a:bodyPr>
          <a:lstStyle/>
          <a:p>
            <a:r>
              <a:rPr lang="en-US" sz="2400" dirty="0" smtClean="0">
                <a:solidFill>
                  <a:srgbClr val="000066"/>
                </a:solidFill>
              </a:rPr>
              <a:t>f</a:t>
            </a:r>
            <a:r>
              <a:rPr lang="en-US" sz="2400" dirty="0" smtClean="0">
                <a:solidFill>
                  <a:schemeClr val="tx1"/>
                </a:solidFill>
              </a:rPr>
              <a:t>acebook.com/</a:t>
            </a:r>
            <a:r>
              <a:rPr lang="en-US" sz="2400" dirty="0" err="1" smtClean="0">
                <a:solidFill>
                  <a:schemeClr val="tx1"/>
                </a:solidFill>
              </a:rPr>
              <a:t>civicyouth</a:t>
            </a:r>
            <a:endParaRPr lang="en-US" sz="2400" dirty="0">
              <a:solidFill>
                <a:schemeClr val="tx1"/>
              </a:solidFill>
            </a:endParaRPr>
          </a:p>
        </p:txBody>
      </p:sp>
      <p:sp>
        <p:nvSpPr>
          <p:cNvPr id="11" name="Rectangle 10"/>
          <p:cNvSpPr/>
          <p:nvPr/>
        </p:nvSpPr>
        <p:spPr>
          <a:xfrm>
            <a:off x="609600" y="2123600"/>
            <a:ext cx="5354351" cy="461665"/>
          </a:xfrm>
          <a:prstGeom prst="rect">
            <a:avLst/>
          </a:prstGeom>
        </p:spPr>
        <p:txBody>
          <a:bodyPr wrap="none">
            <a:spAutoFit/>
          </a:bodyPr>
          <a:lstStyle/>
          <a:p>
            <a:r>
              <a:rPr lang="en-US" sz="2400" dirty="0" smtClean="0">
                <a:solidFill>
                  <a:schemeClr val="tx1"/>
                </a:solidFill>
              </a:rPr>
              <a:t>Sign up for e-Updates on our website:</a:t>
            </a:r>
            <a:endParaRPr lang="en-US" sz="2400" dirty="0">
              <a:solidFill>
                <a:schemeClr val="tx1"/>
              </a:solidFill>
            </a:endParaRPr>
          </a:p>
        </p:txBody>
      </p:sp>
      <p:sp>
        <p:nvSpPr>
          <p:cNvPr id="9" name="Rectangle 8"/>
          <p:cNvSpPr/>
          <p:nvPr/>
        </p:nvSpPr>
        <p:spPr>
          <a:xfrm>
            <a:off x="679450" y="3657599"/>
            <a:ext cx="3797835" cy="461665"/>
          </a:xfrm>
          <a:prstGeom prst="rect">
            <a:avLst/>
          </a:prstGeom>
        </p:spPr>
        <p:txBody>
          <a:bodyPr wrap="none">
            <a:spAutoFit/>
          </a:bodyPr>
          <a:lstStyle/>
          <a:p>
            <a:r>
              <a:rPr lang="en-US" sz="2400" dirty="0" smtClean="0">
                <a:solidFill>
                  <a:schemeClr val="tx1"/>
                </a:solidFill>
              </a:rPr>
              <a:t>Follow us on social media:</a:t>
            </a:r>
            <a:endParaRPr lang="en-US" sz="2400" dirty="0"/>
          </a:p>
        </p:txBody>
      </p:sp>
    </p:spTree>
    <p:extLst>
      <p:ext uri="{BB962C8B-B14F-4D97-AF65-F5344CB8AC3E}">
        <p14:creationId xmlns:p14="http://schemas.microsoft.com/office/powerpoint/2010/main" val="251833532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2" name="Rectangle 1"/>
          <p:cNvSpPr/>
          <p:nvPr/>
        </p:nvSpPr>
        <p:spPr>
          <a:xfrm>
            <a:off x="609600" y="1447800"/>
            <a:ext cx="8229600" cy="646331"/>
          </a:xfrm>
          <a:prstGeom prst="rect">
            <a:avLst/>
          </a:prstGeom>
        </p:spPr>
        <p:txBody>
          <a:bodyPr wrap="square">
            <a:spAutoFit/>
          </a:bodyPr>
          <a:lstStyle/>
          <a:p>
            <a:r>
              <a:rPr lang="en-US" sz="3600" b="1" dirty="0" smtClean="0">
                <a:solidFill>
                  <a:srgbClr val="C00000"/>
                </a:solidFill>
              </a:rPr>
              <a:t>Who are these </a:t>
            </a:r>
            <a:r>
              <a:rPr lang="en-US" sz="3600" b="1" dirty="0" err="1" smtClean="0">
                <a:solidFill>
                  <a:srgbClr val="C00000"/>
                </a:solidFill>
              </a:rPr>
              <a:t>Millenials</a:t>
            </a:r>
            <a:r>
              <a:rPr lang="en-US" sz="3600" b="1" dirty="0" smtClean="0">
                <a:solidFill>
                  <a:srgbClr val="C00000"/>
                </a:solidFill>
              </a:rPr>
              <a:t>?</a:t>
            </a:r>
          </a:p>
        </p:txBody>
      </p:sp>
      <p:sp>
        <p:nvSpPr>
          <p:cNvPr id="6" name="Rectangle 5"/>
          <p:cNvSpPr/>
          <p:nvPr/>
        </p:nvSpPr>
        <p:spPr>
          <a:xfrm>
            <a:off x="1447800" y="2286000"/>
            <a:ext cx="6858000" cy="3785652"/>
          </a:xfrm>
          <a:prstGeom prst="rect">
            <a:avLst/>
          </a:prstGeom>
        </p:spPr>
        <p:txBody>
          <a:bodyPr wrap="square">
            <a:spAutoFit/>
          </a:bodyPr>
          <a:lstStyle/>
          <a:p>
            <a:r>
              <a:rPr lang="en-US" sz="3600" dirty="0"/>
              <a:t>There is a big market for </a:t>
            </a:r>
            <a:r>
              <a:rPr lang="en-US" sz="3600" dirty="0" smtClean="0"/>
              <a:t>praise </a:t>
            </a:r>
          </a:p>
          <a:p>
            <a:r>
              <a:rPr lang="en-US" sz="3600" dirty="0"/>
              <a:t>	</a:t>
            </a:r>
            <a:endParaRPr lang="en-US" sz="3600" dirty="0" smtClean="0"/>
          </a:p>
          <a:p>
            <a:r>
              <a:rPr lang="en-US" sz="3600" dirty="0"/>
              <a:t>	</a:t>
            </a:r>
            <a:r>
              <a:rPr lang="en-US" sz="3600" dirty="0" smtClean="0"/>
              <a:t>		and blame</a:t>
            </a:r>
            <a:endParaRPr lang="en-US" sz="3600" dirty="0" smtClean="0">
              <a:solidFill>
                <a:schemeClr val="tx1"/>
              </a:solidFill>
            </a:endParaRPr>
          </a:p>
          <a:p>
            <a:endParaRPr lang="en-US" sz="2400" dirty="0" smtClean="0">
              <a:solidFill>
                <a:schemeClr val="tx1"/>
              </a:solidFill>
            </a:endParaRPr>
          </a:p>
          <a:p>
            <a:endParaRPr lang="en-US" sz="2400" dirty="0">
              <a:solidFill>
                <a:schemeClr val="tx1"/>
              </a:solidFill>
            </a:endParaRPr>
          </a:p>
          <a:p>
            <a:endParaRPr lang="en-US" sz="2800" dirty="0" smtClean="0"/>
          </a:p>
          <a:p>
            <a:pPr marL="342900" indent="-342900" fontAlgn="base">
              <a:buFont typeface="Arial" panose="020B0604020202020204" pitchFamily="34" charset="0"/>
              <a:buChar char="•"/>
            </a:pPr>
            <a:endParaRPr lang="en-US" sz="2800" dirty="0" smtClean="0"/>
          </a:p>
          <a:p>
            <a:pPr marL="342900" indent="-342900" fontAlgn="base">
              <a:buFont typeface="Arial" panose="020B0604020202020204" pitchFamily="34" charset="0"/>
              <a:buChar char="•"/>
            </a:pPr>
            <a:endParaRPr lang="en-US" sz="2800" dirty="0"/>
          </a:p>
        </p:txBody>
      </p:sp>
    </p:spTree>
    <p:extLst>
      <p:ext uri="{BB962C8B-B14F-4D97-AF65-F5344CB8AC3E}">
        <p14:creationId xmlns:p14="http://schemas.microsoft.com/office/powerpoint/2010/main" val="327465080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3" name="Rectangle 2"/>
          <p:cNvSpPr/>
          <p:nvPr/>
        </p:nvSpPr>
        <p:spPr>
          <a:xfrm>
            <a:off x="609600" y="1589306"/>
            <a:ext cx="8229600" cy="646331"/>
          </a:xfrm>
          <a:prstGeom prst="rect">
            <a:avLst/>
          </a:prstGeom>
        </p:spPr>
        <p:txBody>
          <a:bodyPr wrap="square">
            <a:spAutoFit/>
          </a:bodyPr>
          <a:lstStyle/>
          <a:p>
            <a:r>
              <a:rPr lang="en-US" sz="3600" b="1" dirty="0" smtClean="0">
                <a:solidFill>
                  <a:srgbClr val="C00000"/>
                </a:solidFill>
              </a:rPr>
              <a:t>What is the solution?</a:t>
            </a:r>
            <a:endParaRPr lang="en-US" sz="3600" b="1" dirty="0">
              <a:solidFill>
                <a:srgbClr val="C00000"/>
              </a:solidFill>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371600"/>
            <a:ext cx="7968343" cy="4092873"/>
          </a:xfrm>
          <a:prstGeom prst="rect">
            <a:avLst/>
          </a:prstGeom>
        </p:spPr>
      </p:pic>
    </p:spTree>
    <p:extLst>
      <p:ext uri="{BB962C8B-B14F-4D97-AF65-F5344CB8AC3E}">
        <p14:creationId xmlns:p14="http://schemas.microsoft.com/office/powerpoint/2010/main" val="3892798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pic>
        <p:nvPicPr>
          <p:cNvPr id="3" name="Picture 2" descr="http://www.civicyouth.org/wp-content/uploads/2014/11/CIRCLE_2014_YoungPeopleDiversity_final-1000x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133474"/>
            <a:ext cx="4604370" cy="47148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1142999"/>
            <a:ext cx="3962400" cy="1754326"/>
          </a:xfrm>
          <a:prstGeom prst="rect">
            <a:avLst/>
          </a:prstGeom>
        </p:spPr>
        <p:txBody>
          <a:bodyPr wrap="square">
            <a:spAutoFit/>
          </a:bodyPr>
          <a:lstStyle/>
          <a:p>
            <a:r>
              <a:rPr lang="en-US" sz="3600" dirty="0"/>
              <a:t>Actually, </a:t>
            </a:r>
            <a:r>
              <a:rPr lang="en-US" sz="3600" dirty="0" smtClean="0"/>
              <a:t/>
            </a:r>
            <a:br>
              <a:rPr lang="en-US" sz="3600" dirty="0" smtClean="0"/>
            </a:br>
            <a:r>
              <a:rPr lang="en-US" sz="3600" dirty="0" smtClean="0"/>
              <a:t>they are strikingly </a:t>
            </a:r>
            <a:br>
              <a:rPr lang="en-US" sz="3600" dirty="0" smtClean="0"/>
            </a:br>
            <a:r>
              <a:rPr lang="en-US" sz="3600" dirty="0" smtClean="0"/>
              <a:t>diverse </a:t>
            </a:r>
            <a:r>
              <a:rPr lang="en-US" sz="3600" dirty="0"/>
              <a:t>….</a:t>
            </a:r>
          </a:p>
        </p:txBody>
      </p:sp>
    </p:spTree>
    <p:extLst>
      <p:ext uri="{BB962C8B-B14F-4D97-AF65-F5344CB8AC3E}">
        <p14:creationId xmlns:p14="http://schemas.microsoft.com/office/powerpoint/2010/main" val="236117503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2" name="Rectangle 1"/>
          <p:cNvSpPr/>
          <p:nvPr/>
        </p:nvSpPr>
        <p:spPr>
          <a:xfrm>
            <a:off x="732622" y="972919"/>
            <a:ext cx="8229600" cy="646331"/>
          </a:xfrm>
          <a:prstGeom prst="rect">
            <a:avLst/>
          </a:prstGeom>
        </p:spPr>
        <p:txBody>
          <a:bodyPr wrap="square">
            <a:spAutoFit/>
          </a:bodyPr>
          <a:lstStyle/>
          <a:p>
            <a:r>
              <a:rPr lang="en-US" sz="3600" b="1" dirty="0" smtClean="0">
                <a:solidFill>
                  <a:srgbClr val="C00000"/>
                </a:solidFill>
              </a:rPr>
              <a:t>Their issue priorities vary . . . </a:t>
            </a:r>
            <a:endParaRPr lang="en-US" sz="3600" b="1" dirty="0">
              <a:solidFill>
                <a:srgbClr val="C00000"/>
              </a:solidFill>
              <a:effectLst/>
            </a:endParaRPr>
          </a:p>
        </p:txBody>
      </p:sp>
      <p:pic>
        <p:nvPicPr>
          <p:cNvPr id="5" name="image21.png"/>
          <p:cNvPicPr/>
          <p:nvPr/>
        </p:nvPicPr>
        <p:blipFill>
          <a:blip r:embed="rId3"/>
          <a:srcRect/>
          <a:stretch>
            <a:fillRect/>
          </a:stretch>
        </p:blipFill>
        <p:spPr>
          <a:xfrm>
            <a:off x="533400" y="2057400"/>
            <a:ext cx="8428822" cy="3564792"/>
          </a:xfrm>
          <a:prstGeom prst="rect">
            <a:avLst/>
          </a:prstGeom>
          <a:ln/>
        </p:spPr>
      </p:pic>
      <p:sp>
        <p:nvSpPr>
          <p:cNvPr id="3" name="Rectangle 2"/>
          <p:cNvSpPr/>
          <p:nvPr/>
        </p:nvSpPr>
        <p:spPr>
          <a:xfrm>
            <a:off x="3657600" y="5748010"/>
            <a:ext cx="5486400" cy="261610"/>
          </a:xfrm>
          <a:prstGeom prst="rect">
            <a:avLst/>
          </a:prstGeom>
        </p:spPr>
        <p:txBody>
          <a:bodyPr wrap="square">
            <a:spAutoFit/>
          </a:bodyPr>
          <a:lstStyle/>
          <a:p>
            <a:r>
              <a:rPr lang="en-US" sz="1100" dirty="0"/>
              <a:t>Source: CIRCLE’s 2012 Commission for Youth Voting and Civic Knowledge Survey</a:t>
            </a:r>
          </a:p>
        </p:txBody>
      </p:sp>
    </p:spTree>
    <p:extLst>
      <p:ext uri="{BB962C8B-B14F-4D97-AF65-F5344CB8AC3E}">
        <p14:creationId xmlns:p14="http://schemas.microsoft.com/office/powerpoint/2010/main" val="244632250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2" name="Rectangle 1"/>
          <p:cNvSpPr/>
          <p:nvPr/>
        </p:nvSpPr>
        <p:spPr>
          <a:xfrm>
            <a:off x="457200" y="953869"/>
            <a:ext cx="8229600" cy="646331"/>
          </a:xfrm>
          <a:prstGeom prst="rect">
            <a:avLst/>
          </a:prstGeom>
        </p:spPr>
        <p:txBody>
          <a:bodyPr wrap="square">
            <a:spAutoFit/>
          </a:bodyPr>
          <a:lstStyle/>
          <a:p>
            <a:r>
              <a:rPr lang="en-US" sz="3600" b="1" dirty="0" smtClean="0">
                <a:solidFill>
                  <a:srgbClr val="C00000"/>
                </a:solidFill>
              </a:rPr>
              <a:t>How they engage varies . . . </a:t>
            </a:r>
            <a:endParaRPr lang="en-US" sz="3600" b="1" dirty="0">
              <a:solidFill>
                <a:srgbClr val="C00000"/>
              </a:solidFill>
              <a:effectLst/>
            </a:endParaRPr>
          </a:p>
        </p:txBody>
      </p:sp>
      <p:sp>
        <p:nvSpPr>
          <p:cNvPr id="4" name="Rectangle 3"/>
          <p:cNvSpPr/>
          <p:nvPr/>
        </p:nvSpPr>
        <p:spPr>
          <a:xfrm>
            <a:off x="1189822" y="2438400"/>
            <a:ext cx="7649378" cy="954107"/>
          </a:xfrm>
          <a:prstGeom prst="rect">
            <a:avLst/>
          </a:prstGeom>
        </p:spPr>
        <p:txBody>
          <a:bodyPr wrap="square">
            <a:spAutoFit/>
          </a:bodyPr>
          <a:lstStyle/>
          <a:p>
            <a:r>
              <a:rPr lang="en-US" sz="2800" dirty="0" smtClean="0"/>
              <a:t/>
            </a:r>
            <a:br>
              <a:rPr lang="en-US" sz="2800" dirty="0" smtClean="0"/>
            </a:br>
            <a:endParaRPr lang="en-US" sz="2800" dirty="0" smtClean="0"/>
          </a:p>
        </p:txBody>
      </p:sp>
      <p:graphicFrame>
        <p:nvGraphicFramePr>
          <p:cNvPr id="5" name="Chart 4"/>
          <p:cNvGraphicFramePr>
            <a:graphicFrameLocks/>
          </p:cNvGraphicFramePr>
          <p:nvPr>
            <p:extLst>
              <p:ext uri="{D42A27DB-BD31-4B8C-83A1-F6EECF244321}">
                <p14:modId xmlns:p14="http://schemas.microsoft.com/office/powerpoint/2010/main" val="303805220"/>
              </p:ext>
            </p:extLst>
          </p:nvPr>
        </p:nvGraphicFramePr>
        <p:xfrm>
          <a:off x="685800" y="1657350"/>
          <a:ext cx="8153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944942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1143000"/>
          </a:xfrm>
        </p:spPr>
        <p:txBody>
          <a:bodyPr/>
          <a:lstStyle/>
          <a:p>
            <a:r>
              <a:rPr lang="en-US" sz="2400" dirty="0">
                <a:solidFill>
                  <a:srgbClr val="C00000"/>
                </a:solidFill>
              </a:rPr>
              <a:t>2010 Engagement Patterns of Youth (18-29)</a:t>
            </a:r>
            <a:br>
              <a:rPr lang="en-US" sz="2400" dirty="0">
                <a:solidFill>
                  <a:srgbClr val="C00000"/>
                </a:solidFill>
              </a:rPr>
            </a:br>
            <a:r>
              <a:rPr lang="en-US" sz="1800" b="0" dirty="0" smtClean="0">
                <a:solidFill>
                  <a:srgbClr val="C00000"/>
                </a:solidFill>
              </a:rPr>
              <a:t>Some </a:t>
            </a:r>
            <a:r>
              <a:rPr lang="en-US" sz="1800" b="0" dirty="0">
                <a:solidFill>
                  <a:srgbClr val="C00000"/>
                </a:solidFill>
              </a:rPr>
              <a:t>College Experience</a:t>
            </a:r>
            <a:endParaRPr lang="en-US" sz="2400" dirty="0">
              <a:solidFill>
                <a:srgbClr val="06026C"/>
              </a:solidFill>
            </a:endParaRPr>
          </a:p>
        </p:txBody>
      </p:sp>
      <p:graphicFrame>
        <p:nvGraphicFramePr>
          <p:cNvPr id="5" name="Chart 4"/>
          <p:cNvGraphicFramePr>
            <a:graphicFrameLocks/>
          </p:cNvGraphicFramePr>
          <p:nvPr>
            <p:extLst>
              <p:ext uri="{D42A27DB-BD31-4B8C-83A1-F6EECF244321}">
                <p14:modId xmlns:p14="http://schemas.microsoft.com/office/powerpoint/2010/main" val="3859784609"/>
              </p:ext>
            </p:extLst>
          </p:nvPr>
        </p:nvGraphicFramePr>
        <p:xfrm>
          <a:off x="1676400" y="1143000"/>
          <a:ext cx="56134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943600" y="5486400"/>
            <a:ext cx="3048000" cy="553998"/>
          </a:xfrm>
          <a:prstGeom prst="rect">
            <a:avLst/>
          </a:prstGeom>
          <a:noFill/>
        </p:spPr>
        <p:txBody>
          <a:bodyPr wrap="square" rtlCol="0">
            <a:spAutoFit/>
          </a:bodyPr>
          <a:lstStyle/>
          <a:p>
            <a:r>
              <a:rPr lang="en-US" sz="1000" dirty="0" smtClean="0"/>
              <a:t>Source: CIRCLE report </a:t>
            </a:r>
            <a:r>
              <a:rPr lang="en-US" sz="1000" dirty="0"/>
              <a:t>“Understanding a Diverse Generation: Youth Civic Engagement in the United </a:t>
            </a:r>
            <a:r>
              <a:rPr lang="en-US" sz="1000" dirty="0" smtClean="0"/>
              <a:t>States”, November 2011.</a:t>
            </a:r>
            <a:endParaRPr lang="en-US" sz="1000" dirty="0"/>
          </a:p>
        </p:txBody>
      </p:sp>
    </p:spTree>
    <p:extLst>
      <p:ext uri="{BB962C8B-B14F-4D97-AF65-F5344CB8AC3E}">
        <p14:creationId xmlns:p14="http://schemas.microsoft.com/office/powerpoint/2010/main" val="587647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772400" cy="1143000"/>
          </a:xfrm>
        </p:spPr>
        <p:txBody>
          <a:bodyPr/>
          <a:lstStyle/>
          <a:p>
            <a:r>
              <a:rPr lang="en-US" sz="2400" dirty="0" smtClean="0">
                <a:solidFill>
                  <a:srgbClr val="C00000"/>
                </a:solidFill>
              </a:rPr>
              <a:t>2010 Engagement Patterns of Youth (18-29)</a:t>
            </a:r>
            <a:br>
              <a:rPr lang="en-US" sz="2400" dirty="0" smtClean="0">
                <a:solidFill>
                  <a:srgbClr val="C00000"/>
                </a:solidFill>
              </a:rPr>
            </a:br>
            <a:r>
              <a:rPr lang="en-US" sz="1800" b="0" dirty="0" smtClean="0">
                <a:solidFill>
                  <a:srgbClr val="C00000"/>
                </a:solidFill>
              </a:rPr>
              <a:t>No College Experience</a:t>
            </a:r>
            <a:endParaRPr lang="en-US" sz="2400" b="0" dirty="0">
              <a:solidFill>
                <a:srgbClr val="06026C"/>
              </a:solidFill>
            </a:endParaRPr>
          </a:p>
        </p:txBody>
      </p:sp>
      <p:graphicFrame>
        <p:nvGraphicFramePr>
          <p:cNvPr id="4" name="Chart 3"/>
          <p:cNvGraphicFramePr>
            <a:graphicFrameLocks/>
          </p:cNvGraphicFramePr>
          <p:nvPr>
            <p:extLst>
              <p:ext uri="{D42A27DB-BD31-4B8C-83A1-F6EECF244321}">
                <p14:modId xmlns:p14="http://schemas.microsoft.com/office/powerpoint/2010/main" val="4112071075"/>
              </p:ext>
            </p:extLst>
          </p:nvPr>
        </p:nvGraphicFramePr>
        <p:xfrm>
          <a:off x="1600200" y="868531"/>
          <a:ext cx="6191250" cy="51528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096000" y="1895473"/>
            <a:ext cx="1219200" cy="646331"/>
          </a:xfrm>
          <a:prstGeom prst="rect">
            <a:avLst/>
          </a:prstGeom>
          <a:noFill/>
        </p:spPr>
        <p:txBody>
          <a:bodyPr wrap="square" rtlCol="0">
            <a:spAutoFit/>
          </a:bodyPr>
          <a:lstStyle/>
          <a:p>
            <a:r>
              <a:rPr lang="en-US" b="1" dirty="0" smtClean="0">
                <a:solidFill>
                  <a:srgbClr val="800000"/>
                </a:solidFill>
              </a:rPr>
              <a:t>Civically Alienated</a:t>
            </a:r>
            <a:endParaRPr lang="en-US" b="1" dirty="0">
              <a:solidFill>
                <a:srgbClr val="800000"/>
              </a:solidFill>
            </a:endParaRPr>
          </a:p>
        </p:txBody>
      </p:sp>
      <p:sp>
        <p:nvSpPr>
          <p:cNvPr id="6" name="TextBox 5"/>
          <p:cNvSpPr txBox="1"/>
          <p:nvPr/>
        </p:nvSpPr>
        <p:spPr>
          <a:xfrm>
            <a:off x="6400800" y="5410200"/>
            <a:ext cx="2743200" cy="553998"/>
          </a:xfrm>
          <a:prstGeom prst="rect">
            <a:avLst/>
          </a:prstGeom>
          <a:noFill/>
        </p:spPr>
        <p:txBody>
          <a:bodyPr wrap="square" rtlCol="0">
            <a:spAutoFit/>
          </a:bodyPr>
          <a:lstStyle/>
          <a:p>
            <a:r>
              <a:rPr lang="en-US" sz="1000" dirty="0" smtClean="0"/>
              <a:t>Source: CIRCLE report </a:t>
            </a:r>
            <a:r>
              <a:rPr lang="en-US" sz="1000" dirty="0"/>
              <a:t>“Understanding a Diverse Generation: Youth Civic Engagement in the United </a:t>
            </a:r>
            <a:r>
              <a:rPr lang="en-US" sz="1000" dirty="0" smtClean="0"/>
              <a:t>States”, November 2011.</a:t>
            </a:r>
            <a:endParaRPr lang="en-US" sz="1000" dirty="0"/>
          </a:p>
        </p:txBody>
      </p:sp>
    </p:spTree>
    <p:extLst>
      <p:ext uri="{BB962C8B-B14F-4D97-AF65-F5344CB8AC3E}">
        <p14:creationId xmlns:p14="http://schemas.microsoft.com/office/powerpoint/2010/main" val="241149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952</TotalTime>
  <Words>801</Words>
  <Application>Microsoft Macintosh PowerPoint</Application>
  <PresentationFormat>On-screen Show (4:3)</PresentationFormat>
  <Paragraphs>138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2010 Engagement Patterns of Youth (18-29) Some College Experience</vt:lpstr>
      <vt:lpstr>2010 Engagement Patterns of Youth (18-29) No College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Suggestions from Young People</vt:lpstr>
      <vt:lpstr>Suggestions from Research</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for Good: How Colleges and Universities Can Work Together to Improve Connecticut’s Civic &amp; Economic HealthPeter Levine, Kei Kawashima-Ginsberg CIRCLE/Tisch College Tufts University</dc:title>
  <dc:creator>Levine, Peter L</dc:creator>
  <cp:lastModifiedBy>Ms. Diane Cherry</cp:lastModifiedBy>
  <cp:revision>154</cp:revision>
  <cp:lastPrinted>2015-11-05T15:53:55Z</cp:lastPrinted>
  <dcterms:modified xsi:type="dcterms:W3CDTF">2015-11-05T17:59:56Z</dcterms:modified>
</cp:coreProperties>
</file>